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0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2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3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4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5.xml" ContentType="application/vnd.openxmlformats-officedocument.presentationml.notesSlid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147377764" r:id="rId2"/>
    <p:sldId id="2147377781" r:id="rId3"/>
    <p:sldId id="2147377785" r:id="rId4"/>
    <p:sldId id="2147377786" r:id="rId5"/>
    <p:sldId id="2147377825" r:id="rId6"/>
    <p:sldId id="2147377788" r:id="rId7"/>
    <p:sldId id="2147377834" r:id="rId8"/>
    <p:sldId id="2147377833" r:id="rId9"/>
    <p:sldId id="2147377837" r:id="rId10"/>
    <p:sldId id="2147377835" r:id="rId11"/>
    <p:sldId id="2147377789" r:id="rId12"/>
    <p:sldId id="2147377791" r:id="rId13"/>
    <p:sldId id="2147377823" r:id="rId14"/>
    <p:sldId id="2147377790" r:id="rId15"/>
    <p:sldId id="2147377793" r:id="rId16"/>
    <p:sldId id="2147377806" r:id="rId17"/>
    <p:sldId id="2147377803" r:id="rId18"/>
    <p:sldId id="2147377804" r:id="rId19"/>
    <p:sldId id="2147377805" r:id="rId20"/>
    <p:sldId id="2147377820" r:id="rId21"/>
    <p:sldId id="2147377807" r:id="rId22"/>
    <p:sldId id="2147377795" r:id="rId23"/>
    <p:sldId id="2147377797" r:id="rId24"/>
    <p:sldId id="2147377818" r:id="rId25"/>
    <p:sldId id="2147377800" r:id="rId26"/>
    <p:sldId id="2147377819" r:id="rId27"/>
    <p:sldId id="2147377802" r:id="rId28"/>
    <p:sldId id="2147377809" r:id="rId29"/>
    <p:sldId id="2147377810" r:id="rId30"/>
    <p:sldId id="2147377828" r:id="rId31"/>
    <p:sldId id="2147377787" r:id="rId32"/>
    <p:sldId id="214737782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5D9F"/>
    <a:srgbClr val="4EA72E"/>
    <a:srgbClr val="BF286C"/>
    <a:srgbClr val="D3D9E7"/>
    <a:srgbClr val="FF9999"/>
    <a:srgbClr val="FFFFFF"/>
    <a:srgbClr val="7575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27102A9-8310-4765-A935-A1911B00CA55}" styleName="Styl jasny 1 — Ak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 jasny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71" autoAdjust="0"/>
    <p:restoredTop sz="88045" autoAdjust="0"/>
  </p:normalViewPr>
  <p:slideViewPr>
    <p:cSldViewPr snapToGrid="0">
      <p:cViewPr varScale="1">
        <p:scale>
          <a:sx n="51" d="100"/>
          <a:sy n="51" d="100"/>
        </p:scale>
        <p:origin x="9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562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exchange01\home$\Aldo%20Quaratino\3%20MATERIAL\N-307\1%20NEW%20N-307\N-307%20Impact%20&amp;%20Brittleness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ymon.jedrzejak\Downloads\Evolve%20article%2010%20Nov%202012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4751261159305"/>
          <c:y val="0.13050847457627252"/>
          <c:w val="0.80544640520168198"/>
          <c:h val="0.69242540584479562"/>
        </c:manualLayout>
      </c:layout>
      <c:lineChart>
        <c:grouping val="standard"/>
        <c:varyColors val="0"/>
        <c:ser>
          <c:idx val="1"/>
          <c:order val="0"/>
          <c:tx>
            <c:strRef>
              <c:f>Data!$C$3</c:f>
              <c:strCache>
                <c:ptCount val="1"/>
                <c:pt idx="0">
                  <c:v>Impact Strength (J)</c:v>
                </c:pt>
              </c:strCache>
            </c:strRef>
          </c:tx>
          <c:spPr>
            <a:ln w="15875">
              <a:solidFill>
                <a:schemeClr val="tx2"/>
              </a:solidFill>
              <a:prstDash val="solid"/>
            </a:ln>
          </c:spPr>
          <c:marker>
            <c:symbol val="none"/>
          </c:marker>
          <c:cat>
            <c:numRef>
              <c:f>Data!$B$4:$B$21</c:f>
              <c:numCache>
                <c:formatCode>General</c:formatCode>
                <c:ptCount val="18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  <c:pt idx="15">
                  <c:v>22</c:v>
                </c:pt>
                <c:pt idx="16">
                  <c:v>23</c:v>
                </c:pt>
                <c:pt idx="17">
                  <c:v>24</c:v>
                </c:pt>
              </c:numCache>
            </c:numRef>
          </c:cat>
          <c:val>
            <c:numRef>
              <c:f>Data!$C$4:$C$21</c:f>
              <c:numCache>
                <c:formatCode>General</c:formatCode>
                <c:ptCount val="18"/>
                <c:pt idx="1">
                  <c:v>0</c:v>
                </c:pt>
                <c:pt idx="2">
                  <c:v>59.09</c:v>
                </c:pt>
                <c:pt idx="3">
                  <c:v>76.22</c:v>
                </c:pt>
                <c:pt idx="4">
                  <c:v>65</c:v>
                </c:pt>
                <c:pt idx="5">
                  <c:v>73.3</c:v>
                </c:pt>
                <c:pt idx="6">
                  <c:v>65.8</c:v>
                </c:pt>
                <c:pt idx="7">
                  <c:v>74.400000000000006</c:v>
                </c:pt>
                <c:pt idx="8">
                  <c:v>79.7</c:v>
                </c:pt>
                <c:pt idx="9">
                  <c:v>88.6</c:v>
                </c:pt>
                <c:pt idx="10">
                  <c:v>99.9</c:v>
                </c:pt>
                <c:pt idx="11">
                  <c:v>104.7</c:v>
                </c:pt>
                <c:pt idx="12">
                  <c:v>97.5</c:v>
                </c:pt>
                <c:pt idx="13">
                  <c:v>102.1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84-487F-B44F-267D4CD20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684992"/>
        <c:axId val="109781376"/>
      </c:lineChart>
      <c:lineChart>
        <c:grouping val="standard"/>
        <c:varyColors val="0"/>
        <c:ser>
          <c:idx val="0"/>
          <c:order val="1"/>
          <c:tx>
            <c:strRef>
              <c:f>Data!$D$3</c:f>
              <c:strCache>
                <c:ptCount val="1"/>
                <c:pt idx="0">
                  <c:v>Brittleness (%)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val>
            <c:numRef>
              <c:f>Data!$D$4:$D$21</c:f>
              <c:numCache>
                <c:formatCode>General</c:formatCode>
                <c:ptCount val="18"/>
                <c:pt idx="1">
                  <c:v>100</c:v>
                </c:pt>
                <c:pt idx="2">
                  <c:v>100</c:v>
                </c:pt>
                <c:pt idx="3">
                  <c:v>33</c:v>
                </c:pt>
                <c:pt idx="4">
                  <c:v>33</c:v>
                </c:pt>
                <c:pt idx="5">
                  <c:v>23</c:v>
                </c:pt>
                <c:pt idx="6">
                  <c:v>28</c:v>
                </c:pt>
                <c:pt idx="7">
                  <c:v>25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84-487F-B44F-267D4CD20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783296"/>
        <c:axId val="109785088"/>
      </c:lineChart>
      <c:catAx>
        <c:axId val="109684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cook time (min)</a:t>
                </a:r>
              </a:p>
            </c:rich>
          </c:tx>
          <c:layout>
            <c:manualLayout>
              <c:xMode val="edge"/>
              <c:yMode val="edge"/>
              <c:x val="0.43075969430891858"/>
              <c:y val="0.9006055654310014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0978137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0978137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Impact  Strength (J)</a:t>
                </a:r>
              </a:p>
            </c:rich>
          </c:tx>
          <c:layout>
            <c:manualLayout>
              <c:xMode val="edge"/>
              <c:yMode val="edge"/>
              <c:x val="5.1706308169596734E-3"/>
              <c:y val="0.3898305084745781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09684992"/>
        <c:crosses val="autoZero"/>
        <c:crossBetween val="between"/>
      </c:valAx>
      <c:catAx>
        <c:axId val="109783296"/>
        <c:scaling>
          <c:orientation val="minMax"/>
        </c:scaling>
        <c:delete val="1"/>
        <c:axPos val="b"/>
        <c:majorTickMark val="out"/>
        <c:minorTickMark val="none"/>
        <c:tickLblPos val="none"/>
        <c:crossAx val="109785088"/>
        <c:crosses val="autoZero"/>
        <c:auto val="0"/>
        <c:lblAlgn val="ctr"/>
        <c:lblOffset val="100"/>
        <c:noMultiLvlLbl val="0"/>
      </c:catAx>
      <c:valAx>
        <c:axId val="109785088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Brittle behaviour (%)</a:t>
                </a:r>
              </a:p>
            </c:rich>
          </c:tx>
          <c:layout>
            <c:manualLayout>
              <c:xMode val="edge"/>
              <c:yMode val="edge"/>
              <c:x val="0.96690796277145807"/>
              <c:y val="0.3762711864406779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09783296"/>
        <c:crosses val="max"/>
        <c:crossBetween val="between"/>
      </c:valAx>
      <c:spPr>
        <a:solidFill>
          <a:schemeClr val="accent1">
            <a:lumMod val="60000"/>
            <a:lumOff val="40000"/>
          </a:schemeClr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3993613050245264"/>
          <c:y val="2.8203104515280082E-2"/>
          <c:w val="0.50725498784700795"/>
          <c:h val="4.5762711864407349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N-307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Sheet1!$B$5:$B$14</c:f>
              <c:numCache>
                <c:formatCode>General</c:formatCode>
                <c:ptCount val="10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16</c:v>
                </c:pt>
                <c:pt idx="7">
                  <c:v>18</c:v>
                </c:pt>
                <c:pt idx="8">
                  <c:v>20</c:v>
                </c:pt>
                <c:pt idx="9">
                  <c:v>21</c:v>
                </c:pt>
              </c:numCache>
            </c:numRef>
          </c:xVal>
          <c:yVal>
            <c:numRef>
              <c:f>Sheet1!$C$5:$C$14</c:f>
              <c:numCache>
                <c:formatCode>General</c:formatCode>
                <c:ptCount val="10"/>
                <c:pt idx="0">
                  <c:v>0.92349999999999999</c:v>
                </c:pt>
                <c:pt idx="1">
                  <c:v>0.9244</c:v>
                </c:pt>
                <c:pt idx="2">
                  <c:v>0.92630000000000001</c:v>
                </c:pt>
                <c:pt idx="3">
                  <c:v>0.93140000000000001</c:v>
                </c:pt>
                <c:pt idx="4">
                  <c:v>0.93700000000000006</c:v>
                </c:pt>
                <c:pt idx="5">
                  <c:v>0.94</c:v>
                </c:pt>
                <c:pt idx="6">
                  <c:v>0.94099999999999995</c:v>
                </c:pt>
                <c:pt idx="7">
                  <c:v>0.94099999999999995</c:v>
                </c:pt>
                <c:pt idx="8">
                  <c:v>0.9415</c:v>
                </c:pt>
                <c:pt idx="9">
                  <c:v>0.94099999999999995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BC4-411C-BE3D-C86E4F8F2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725888"/>
        <c:axId val="82764928"/>
      </c:scatterChart>
      <c:valAx>
        <c:axId val="82725888"/>
        <c:scaling>
          <c:orientation val="minMax"/>
          <c:min val="7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Cook 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64928"/>
        <c:crosses val="autoZero"/>
        <c:crossBetween val="midCat"/>
      </c:valAx>
      <c:valAx>
        <c:axId val="82764928"/>
        <c:scaling>
          <c:orientation val="minMax"/>
          <c:min val="0.9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Part Density (g/ml)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258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N-307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Sheet1!$B$5:$B$14</c:f>
              <c:numCache>
                <c:formatCode>General</c:formatCode>
                <c:ptCount val="10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16</c:v>
                </c:pt>
                <c:pt idx="7">
                  <c:v>18</c:v>
                </c:pt>
                <c:pt idx="8">
                  <c:v>20</c:v>
                </c:pt>
                <c:pt idx="9">
                  <c:v>21</c:v>
                </c:pt>
              </c:numCache>
            </c:numRef>
          </c:xVal>
          <c:yVal>
            <c:numRef>
              <c:f>Sheet1!$C$5:$C$14</c:f>
              <c:numCache>
                <c:formatCode>General</c:formatCode>
                <c:ptCount val="10"/>
                <c:pt idx="0">
                  <c:v>0.92349999999999999</c:v>
                </c:pt>
                <c:pt idx="1">
                  <c:v>0.9244</c:v>
                </c:pt>
                <c:pt idx="2">
                  <c:v>0.92630000000000001</c:v>
                </c:pt>
                <c:pt idx="3">
                  <c:v>0.93140000000000001</c:v>
                </c:pt>
                <c:pt idx="4">
                  <c:v>0.93700000000000006</c:v>
                </c:pt>
                <c:pt idx="5">
                  <c:v>0.94</c:v>
                </c:pt>
                <c:pt idx="6">
                  <c:v>0.94099999999999995</c:v>
                </c:pt>
                <c:pt idx="7">
                  <c:v>0.94099999999999995</c:v>
                </c:pt>
                <c:pt idx="8">
                  <c:v>0.9415</c:v>
                </c:pt>
                <c:pt idx="9">
                  <c:v>0.94099999999999995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BC4-411C-BE3D-C86E4F8F2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725888"/>
        <c:axId val="82764928"/>
      </c:scatterChart>
      <c:valAx>
        <c:axId val="82725888"/>
        <c:scaling>
          <c:orientation val="minMax"/>
          <c:min val="7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Cook 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64928"/>
        <c:crosses val="autoZero"/>
        <c:crossBetween val="midCat"/>
      </c:valAx>
      <c:valAx>
        <c:axId val="82764928"/>
        <c:scaling>
          <c:orientation val="minMax"/>
          <c:min val="0.9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Part Density (g/ml)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25888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N-307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Sheet1!$B$5:$B$14</c:f>
              <c:numCache>
                <c:formatCode>General</c:formatCode>
                <c:ptCount val="10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16</c:v>
                </c:pt>
                <c:pt idx="7">
                  <c:v>18</c:v>
                </c:pt>
                <c:pt idx="8">
                  <c:v>20</c:v>
                </c:pt>
                <c:pt idx="9">
                  <c:v>21</c:v>
                </c:pt>
              </c:numCache>
            </c:numRef>
          </c:xVal>
          <c:yVal>
            <c:numRef>
              <c:f>Sheet1!$C$5:$C$14</c:f>
              <c:numCache>
                <c:formatCode>General</c:formatCode>
                <c:ptCount val="10"/>
                <c:pt idx="0">
                  <c:v>0.92349999999999999</c:v>
                </c:pt>
                <c:pt idx="1">
                  <c:v>0.9244</c:v>
                </c:pt>
                <c:pt idx="2">
                  <c:v>0.92630000000000001</c:v>
                </c:pt>
                <c:pt idx="3">
                  <c:v>0.93140000000000001</c:v>
                </c:pt>
                <c:pt idx="4">
                  <c:v>0.93700000000000006</c:v>
                </c:pt>
                <c:pt idx="5">
                  <c:v>0.94</c:v>
                </c:pt>
                <c:pt idx="6">
                  <c:v>0.94099999999999995</c:v>
                </c:pt>
                <c:pt idx="7">
                  <c:v>0.94099999999999995</c:v>
                </c:pt>
                <c:pt idx="8">
                  <c:v>0.9415</c:v>
                </c:pt>
                <c:pt idx="9">
                  <c:v>0.94099999999999995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BC4-411C-BE3D-C86E4F8F2603}"/>
            </c:ext>
          </c:extLst>
        </c:ser>
        <c:ser>
          <c:idx val="1"/>
          <c:order val="1"/>
          <c:tx>
            <c:strRef>
              <c:f>Sheet1!$D$4</c:f>
              <c:strCache>
                <c:ptCount val="1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Sheet1!$B$5:$B$14</c:f>
              <c:numCache>
                <c:formatCode>General</c:formatCode>
                <c:ptCount val="10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16</c:v>
                </c:pt>
                <c:pt idx="7">
                  <c:v>18</c:v>
                </c:pt>
                <c:pt idx="8">
                  <c:v>20</c:v>
                </c:pt>
                <c:pt idx="9">
                  <c:v>21</c:v>
                </c:pt>
              </c:numCache>
            </c:numRef>
          </c:xVal>
          <c:yVal>
            <c:numRef>
              <c:f>Sheet1!$D$5:$D$14</c:f>
              <c:numCache>
                <c:formatCode>General</c:formatCode>
                <c:ptCount val="10"/>
                <c:pt idx="0">
                  <c:v>0.92669999999999997</c:v>
                </c:pt>
                <c:pt idx="1">
                  <c:v>0.93240000000000001</c:v>
                </c:pt>
                <c:pt idx="2">
                  <c:v>0.93899999999999995</c:v>
                </c:pt>
                <c:pt idx="3">
                  <c:v>0.94230000000000003</c:v>
                </c:pt>
                <c:pt idx="4">
                  <c:v>0.94220000000000004</c:v>
                </c:pt>
                <c:pt idx="5">
                  <c:v>0.9425</c:v>
                </c:pt>
                <c:pt idx="6">
                  <c:v>0.9425</c:v>
                </c:pt>
                <c:pt idx="7">
                  <c:v>0.94259999999999999</c:v>
                </c:pt>
                <c:pt idx="8">
                  <c:v>0.94259999999999999</c:v>
                </c:pt>
                <c:pt idx="9">
                  <c:v>0.94279999999999997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BC4-411C-BE3D-C86E4F8F2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725888"/>
        <c:axId val="82764928"/>
      </c:scatterChart>
      <c:valAx>
        <c:axId val="82725888"/>
        <c:scaling>
          <c:orientation val="minMax"/>
          <c:min val="7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Cook 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64928"/>
        <c:crosses val="autoZero"/>
        <c:crossBetween val="midCat"/>
      </c:valAx>
      <c:valAx>
        <c:axId val="82764928"/>
        <c:scaling>
          <c:orientation val="minMax"/>
          <c:min val="0.9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Part Density (g/ml)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258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N-307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Sheet1!$B$5:$B$14</c:f>
              <c:numCache>
                <c:formatCode>General</c:formatCode>
                <c:ptCount val="10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16</c:v>
                </c:pt>
                <c:pt idx="7">
                  <c:v>18</c:v>
                </c:pt>
                <c:pt idx="8">
                  <c:v>20</c:v>
                </c:pt>
                <c:pt idx="9">
                  <c:v>21</c:v>
                </c:pt>
              </c:numCache>
            </c:numRef>
          </c:xVal>
          <c:yVal>
            <c:numRef>
              <c:f>Sheet1!$C$5:$C$14</c:f>
              <c:numCache>
                <c:formatCode>General</c:formatCode>
                <c:ptCount val="10"/>
                <c:pt idx="0">
                  <c:v>0.92349999999999999</c:v>
                </c:pt>
                <c:pt idx="1">
                  <c:v>0.9244</c:v>
                </c:pt>
                <c:pt idx="2">
                  <c:v>0.92630000000000001</c:v>
                </c:pt>
                <c:pt idx="3">
                  <c:v>0.93140000000000001</c:v>
                </c:pt>
                <c:pt idx="4">
                  <c:v>0.93700000000000006</c:v>
                </c:pt>
                <c:pt idx="5">
                  <c:v>0.94</c:v>
                </c:pt>
                <c:pt idx="6">
                  <c:v>0.94099999999999995</c:v>
                </c:pt>
                <c:pt idx="7">
                  <c:v>0.94099999999999995</c:v>
                </c:pt>
                <c:pt idx="8">
                  <c:v>0.9415</c:v>
                </c:pt>
                <c:pt idx="9">
                  <c:v>0.94099999999999995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BC4-411C-BE3D-C86E4F8F2603}"/>
            </c:ext>
          </c:extLst>
        </c:ser>
        <c:ser>
          <c:idx val="1"/>
          <c:order val="1"/>
          <c:tx>
            <c:strRef>
              <c:f>Sheet1!$D$4</c:f>
              <c:strCache>
                <c:ptCount val="1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Sheet1!$B$5:$B$14</c:f>
              <c:numCache>
                <c:formatCode>General</c:formatCode>
                <c:ptCount val="10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16</c:v>
                </c:pt>
                <c:pt idx="7">
                  <c:v>18</c:v>
                </c:pt>
                <c:pt idx="8">
                  <c:v>20</c:v>
                </c:pt>
                <c:pt idx="9">
                  <c:v>21</c:v>
                </c:pt>
              </c:numCache>
            </c:numRef>
          </c:xVal>
          <c:yVal>
            <c:numRef>
              <c:f>Sheet1!$D$5:$D$14</c:f>
              <c:numCache>
                <c:formatCode>General</c:formatCode>
                <c:ptCount val="10"/>
                <c:pt idx="0">
                  <c:v>0.92669999999999997</c:v>
                </c:pt>
                <c:pt idx="1">
                  <c:v>0.93240000000000001</c:v>
                </c:pt>
                <c:pt idx="2">
                  <c:v>0.93899999999999995</c:v>
                </c:pt>
                <c:pt idx="3">
                  <c:v>0.94230000000000003</c:v>
                </c:pt>
                <c:pt idx="4">
                  <c:v>0.94220000000000004</c:v>
                </c:pt>
                <c:pt idx="5">
                  <c:v>0.9425</c:v>
                </c:pt>
                <c:pt idx="6">
                  <c:v>0.9425</c:v>
                </c:pt>
                <c:pt idx="7">
                  <c:v>0.94259999999999999</c:v>
                </c:pt>
                <c:pt idx="8">
                  <c:v>0.94259999999999999</c:v>
                </c:pt>
                <c:pt idx="9">
                  <c:v>0.94279999999999997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BC4-411C-BE3D-C86E4F8F2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725888"/>
        <c:axId val="82764928"/>
      </c:scatterChart>
      <c:valAx>
        <c:axId val="82725888"/>
        <c:scaling>
          <c:orientation val="minMax"/>
          <c:min val="7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Cook 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64928"/>
        <c:crosses val="autoZero"/>
        <c:crossBetween val="midCat"/>
      </c:valAx>
      <c:valAx>
        <c:axId val="82764928"/>
        <c:scaling>
          <c:orientation val="minMax"/>
          <c:min val="0.9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Part Density (g/ml)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258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noProof="0" dirty="0"/>
              <a:t>part density</a:t>
            </a:r>
            <a:r>
              <a:rPr lang="en-GB" baseline="0" noProof="0" dirty="0"/>
              <a:t> vs. Oven temperature</a:t>
            </a:r>
            <a:r>
              <a:rPr lang="en-GB" noProof="0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Sheet1!$I$4:$I$5</c:f>
              <c:strCache>
                <c:ptCount val="2"/>
                <c:pt idx="0">
                  <c:v>N-307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Sheet1!$G$6:$G$12</c:f>
              <c:numCache>
                <c:formatCode>General</c:formatCode>
                <c:ptCount val="7"/>
                <c:pt idx="0">
                  <c:v>185</c:v>
                </c:pt>
                <c:pt idx="1">
                  <c:v>200</c:v>
                </c:pt>
                <c:pt idx="2">
                  <c:v>215</c:v>
                </c:pt>
                <c:pt idx="3">
                  <c:v>230</c:v>
                </c:pt>
                <c:pt idx="4">
                  <c:v>245</c:v>
                </c:pt>
                <c:pt idx="5">
                  <c:v>260</c:v>
                </c:pt>
                <c:pt idx="6">
                  <c:v>275</c:v>
                </c:pt>
              </c:numCache>
            </c:numRef>
          </c:xVal>
          <c:yVal>
            <c:numRef>
              <c:f>Sheet1!$I$6:$I$12</c:f>
              <c:numCache>
                <c:formatCode>General</c:formatCode>
                <c:ptCount val="7"/>
                <c:pt idx="0">
                  <c:v>0.92759999999999998</c:v>
                </c:pt>
                <c:pt idx="1">
                  <c:v>0.92900000000000005</c:v>
                </c:pt>
                <c:pt idx="2">
                  <c:v>0.93100000000000005</c:v>
                </c:pt>
                <c:pt idx="3">
                  <c:v>0.93600000000000005</c:v>
                </c:pt>
                <c:pt idx="4">
                  <c:v>0.93700000000000006</c:v>
                </c:pt>
                <c:pt idx="5">
                  <c:v>0.93899999999999995</c:v>
                </c:pt>
                <c:pt idx="6">
                  <c:v>0.9395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6D8-42C9-8522-0B31C1BCAB88}"/>
            </c:ext>
          </c:extLst>
        </c:ser>
        <c:ser>
          <c:idx val="1"/>
          <c:order val="1"/>
          <c:tx>
            <c:strRef>
              <c:f>Sheet1!$J$4:$J$5</c:f>
              <c:strCache>
                <c:ptCount val="2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Sheet1!$G$6:$G$12</c:f>
              <c:numCache>
                <c:formatCode>General</c:formatCode>
                <c:ptCount val="7"/>
                <c:pt idx="0">
                  <c:v>185</c:v>
                </c:pt>
                <c:pt idx="1">
                  <c:v>200</c:v>
                </c:pt>
                <c:pt idx="2">
                  <c:v>215</c:v>
                </c:pt>
                <c:pt idx="3">
                  <c:v>230</c:v>
                </c:pt>
                <c:pt idx="4">
                  <c:v>245</c:v>
                </c:pt>
                <c:pt idx="5">
                  <c:v>260</c:v>
                </c:pt>
                <c:pt idx="6">
                  <c:v>275</c:v>
                </c:pt>
              </c:numCache>
            </c:numRef>
          </c:xVal>
          <c:yVal>
            <c:numRef>
              <c:f>Sheet1!$J$6:$J$12</c:f>
              <c:numCache>
                <c:formatCode>General</c:formatCode>
                <c:ptCount val="7"/>
                <c:pt idx="0">
                  <c:v>0.93320000000000003</c:v>
                </c:pt>
                <c:pt idx="1">
                  <c:v>0.9345</c:v>
                </c:pt>
                <c:pt idx="2">
                  <c:v>0.93720000000000003</c:v>
                </c:pt>
                <c:pt idx="3">
                  <c:v>0.93889999999999996</c:v>
                </c:pt>
                <c:pt idx="4">
                  <c:v>0.94</c:v>
                </c:pt>
                <c:pt idx="5">
                  <c:v>0.94099999999999995</c:v>
                </c:pt>
                <c:pt idx="6">
                  <c:v>0.94199999999999995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6D8-42C9-8522-0B31C1BCA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064704"/>
        <c:axId val="83070976"/>
      </c:scatterChart>
      <c:valAx>
        <c:axId val="83064704"/>
        <c:scaling>
          <c:orientation val="minMax"/>
          <c:min val="16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Oven Temp (°C)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070976"/>
        <c:crosses val="autoZero"/>
        <c:crossBetween val="midCat"/>
        <c:majorUnit val="20"/>
      </c:valAx>
      <c:valAx>
        <c:axId val="8307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Part Density (g/ml)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0647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noProof="0" dirty="0"/>
              <a:t>part density</a:t>
            </a:r>
            <a:r>
              <a:rPr lang="en-GB" baseline="0" noProof="0" dirty="0"/>
              <a:t> vs. Oven temperature</a:t>
            </a:r>
            <a:r>
              <a:rPr lang="en-GB" noProof="0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Sheet1!$I$4:$I$5</c:f>
              <c:strCache>
                <c:ptCount val="2"/>
                <c:pt idx="0">
                  <c:v>N-307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Sheet1!$G$6:$G$12</c:f>
              <c:numCache>
                <c:formatCode>General</c:formatCode>
                <c:ptCount val="7"/>
                <c:pt idx="0">
                  <c:v>185</c:v>
                </c:pt>
                <c:pt idx="1">
                  <c:v>200</c:v>
                </c:pt>
                <c:pt idx="2">
                  <c:v>215</c:v>
                </c:pt>
                <c:pt idx="3">
                  <c:v>230</c:v>
                </c:pt>
                <c:pt idx="4">
                  <c:v>245</c:v>
                </c:pt>
                <c:pt idx="5">
                  <c:v>260</c:v>
                </c:pt>
                <c:pt idx="6">
                  <c:v>275</c:v>
                </c:pt>
              </c:numCache>
            </c:numRef>
          </c:xVal>
          <c:yVal>
            <c:numRef>
              <c:f>Sheet1!$I$6:$I$12</c:f>
              <c:numCache>
                <c:formatCode>General</c:formatCode>
                <c:ptCount val="7"/>
                <c:pt idx="0">
                  <c:v>0.92759999999999998</c:v>
                </c:pt>
                <c:pt idx="1">
                  <c:v>0.92900000000000005</c:v>
                </c:pt>
                <c:pt idx="2">
                  <c:v>0.93100000000000005</c:v>
                </c:pt>
                <c:pt idx="3">
                  <c:v>0.93600000000000005</c:v>
                </c:pt>
                <c:pt idx="4">
                  <c:v>0.93700000000000006</c:v>
                </c:pt>
                <c:pt idx="5">
                  <c:v>0.93899999999999995</c:v>
                </c:pt>
                <c:pt idx="6">
                  <c:v>0.9395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6D8-42C9-8522-0B31C1BCAB88}"/>
            </c:ext>
          </c:extLst>
        </c:ser>
        <c:ser>
          <c:idx val="1"/>
          <c:order val="1"/>
          <c:tx>
            <c:strRef>
              <c:f>Sheet1!$J$4:$J$5</c:f>
              <c:strCache>
                <c:ptCount val="2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Sheet1!$G$6:$G$12</c:f>
              <c:numCache>
                <c:formatCode>General</c:formatCode>
                <c:ptCount val="7"/>
                <c:pt idx="0">
                  <c:v>185</c:v>
                </c:pt>
                <c:pt idx="1">
                  <c:v>200</c:v>
                </c:pt>
                <c:pt idx="2">
                  <c:v>215</c:v>
                </c:pt>
                <c:pt idx="3">
                  <c:v>230</c:v>
                </c:pt>
                <c:pt idx="4">
                  <c:v>245</c:v>
                </c:pt>
                <c:pt idx="5">
                  <c:v>260</c:v>
                </c:pt>
                <c:pt idx="6">
                  <c:v>275</c:v>
                </c:pt>
              </c:numCache>
            </c:numRef>
          </c:xVal>
          <c:yVal>
            <c:numRef>
              <c:f>Sheet1!$J$6:$J$12</c:f>
              <c:numCache>
                <c:formatCode>General</c:formatCode>
                <c:ptCount val="7"/>
                <c:pt idx="0">
                  <c:v>0.93320000000000003</c:v>
                </c:pt>
                <c:pt idx="1">
                  <c:v>0.9345</c:v>
                </c:pt>
                <c:pt idx="2">
                  <c:v>0.93720000000000003</c:v>
                </c:pt>
                <c:pt idx="3">
                  <c:v>0.93889999999999996</c:v>
                </c:pt>
                <c:pt idx="4">
                  <c:v>0.94</c:v>
                </c:pt>
                <c:pt idx="5">
                  <c:v>0.94099999999999995</c:v>
                </c:pt>
                <c:pt idx="6">
                  <c:v>0.94199999999999995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6D8-42C9-8522-0B31C1BCA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064704"/>
        <c:axId val="83070976"/>
      </c:scatterChart>
      <c:valAx>
        <c:axId val="83064704"/>
        <c:scaling>
          <c:orientation val="minMax"/>
          <c:min val="16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Oven Temp (°C)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070976"/>
        <c:crosses val="autoZero"/>
        <c:crossBetween val="midCat"/>
        <c:majorUnit val="20"/>
      </c:valAx>
      <c:valAx>
        <c:axId val="8307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Part Density (g/ml)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0647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noProof="0" dirty="0"/>
              <a:t>Part</a:t>
            </a:r>
            <a:r>
              <a:rPr lang="en-GB" baseline="0" noProof="0" dirty="0"/>
              <a:t> </a:t>
            </a:r>
            <a:r>
              <a:rPr lang="en-GB" noProof="0" dirty="0"/>
              <a:t>Density vs. PIAT </a:t>
            </a:r>
          </a:p>
        </c:rich>
      </c:tx>
      <c:layout>
        <c:manualLayout>
          <c:xMode val="edge"/>
          <c:yMode val="edge"/>
          <c:x val="0.39178833333333335"/>
          <c:y val="1.7638888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Sheet1!$I$4:$I$5</c:f>
              <c:strCache>
                <c:ptCount val="2"/>
                <c:pt idx="0">
                  <c:v>N-307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Sheet1!$H$6:$H$12</c:f>
              <c:numCache>
                <c:formatCode>General</c:formatCode>
                <c:ptCount val="7"/>
                <c:pt idx="0">
                  <c:v>148</c:v>
                </c:pt>
                <c:pt idx="1">
                  <c:v>159</c:v>
                </c:pt>
                <c:pt idx="2">
                  <c:v>172</c:v>
                </c:pt>
                <c:pt idx="3">
                  <c:v>185</c:v>
                </c:pt>
                <c:pt idx="4">
                  <c:v>190</c:v>
                </c:pt>
                <c:pt idx="5">
                  <c:v>210</c:v>
                </c:pt>
                <c:pt idx="6">
                  <c:v>220</c:v>
                </c:pt>
              </c:numCache>
            </c:numRef>
          </c:xVal>
          <c:yVal>
            <c:numRef>
              <c:f>Sheet1!$I$6:$I$12</c:f>
              <c:numCache>
                <c:formatCode>General</c:formatCode>
                <c:ptCount val="7"/>
                <c:pt idx="0">
                  <c:v>0.92759999999999998</c:v>
                </c:pt>
                <c:pt idx="1">
                  <c:v>0.92900000000000005</c:v>
                </c:pt>
                <c:pt idx="2">
                  <c:v>0.93100000000000005</c:v>
                </c:pt>
                <c:pt idx="3">
                  <c:v>0.93600000000000005</c:v>
                </c:pt>
                <c:pt idx="4">
                  <c:v>0.93700000000000006</c:v>
                </c:pt>
                <c:pt idx="5">
                  <c:v>0.93899999999999995</c:v>
                </c:pt>
                <c:pt idx="6">
                  <c:v>0.9395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D27-4660-98FF-3B99E54ADCC9}"/>
            </c:ext>
          </c:extLst>
        </c:ser>
        <c:ser>
          <c:idx val="1"/>
          <c:order val="1"/>
          <c:tx>
            <c:strRef>
              <c:f>Sheet1!$J$4:$J$5</c:f>
              <c:strCache>
                <c:ptCount val="2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Sheet1!$H$6:$H$12</c:f>
              <c:numCache>
                <c:formatCode>General</c:formatCode>
                <c:ptCount val="7"/>
                <c:pt idx="0">
                  <c:v>148</c:v>
                </c:pt>
                <c:pt idx="1">
                  <c:v>159</c:v>
                </c:pt>
                <c:pt idx="2">
                  <c:v>172</c:v>
                </c:pt>
                <c:pt idx="3">
                  <c:v>185</c:v>
                </c:pt>
                <c:pt idx="4">
                  <c:v>190</c:v>
                </c:pt>
                <c:pt idx="5">
                  <c:v>210</c:v>
                </c:pt>
                <c:pt idx="6">
                  <c:v>220</c:v>
                </c:pt>
              </c:numCache>
            </c:numRef>
          </c:xVal>
          <c:yVal>
            <c:numRef>
              <c:f>Sheet1!$J$6:$J$12</c:f>
              <c:numCache>
                <c:formatCode>General</c:formatCode>
                <c:ptCount val="7"/>
                <c:pt idx="0">
                  <c:v>0.93320000000000003</c:v>
                </c:pt>
                <c:pt idx="1">
                  <c:v>0.9345</c:v>
                </c:pt>
                <c:pt idx="2">
                  <c:v>0.93720000000000003</c:v>
                </c:pt>
                <c:pt idx="3">
                  <c:v>0.93889999999999996</c:v>
                </c:pt>
                <c:pt idx="4">
                  <c:v>0.94</c:v>
                </c:pt>
                <c:pt idx="5">
                  <c:v>0.94099999999999995</c:v>
                </c:pt>
                <c:pt idx="6">
                  <c:v>0.94199999999999995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D27-4660-98FF-3B99E54AD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133568"/>
        <c:axId val="83135488"/>
      </c:scatterChart>
      <c:valAx>
        <c:axId val="83133568"/>
        <c:scaling>
          <c:orientation val="minMax"/>
          <c:max val="240"/>
          <c:min val="14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PIAT (C°)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35488"/>
        <c:crosses val="autoZero"/>
        <c:crossBetween val="midCat"/>
        <c:majorUnit val="20"/>
      </c:valAx>
      <c:valAx>
        <c:axId val="8313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Part density (g/cm³)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335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noProof="0" dirty="0"/>
              <a:t>Part</a:t>
            </a:r>
            <a:r>
              <a:rPr lang="en-GB" baseline="0" noProof="0" dirty="0"/>
              <a:t> </a:t>
            </a:r>
            <a:r>
              <a:rPr lang="en-GB" noProof="0" dirty="0"/>
              <a:t>Density vs. PIAT </a:t>
            </a:r>
          </a:p>
        </c:rich>
      </c:tx>
      <c:layout>
        <c:manualLayout>
          <c:xMode val="edge"/>
          <c:yMode val="edge"/>
          <c:x val="0.39178833333333335"/>
          <c:y val="1.7638888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Sheet1!$I$4:$I$5</c:f>
              <c:strCache>
                <c:ptCount val="2"/>
                <c:pt idx="0">
                  <c:v>N-307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Sheet1!$H$6:$H$12</c:f>
              <c:numCache>
                <c:formatCode>General</c:formatCode>
                <c:ptCount val="7"/>
                <c:pt idx="0">
                  <c:v>148</c:v>
                </c:pt>
                <c:pt idx="1">
                  <c:v>159</c:v>
                </c:pt>
                <c:pt idx="2">
                  <c:v>172</c:v>
                </c:pt>
                <c:pt idx="3">
                  <c:v>185</c:v>
                </c:pt>
                <c:pt idx="4">
                  <c:v>190</c:v>
                </c:pt>
                <c:pt idx="5">
                  <c:v>210</c:v>
                </c:pt>
                <c:pt idx="6">
                  <c:v>220</c:v>
                </c:pt>
              </c:numCache>
            </c:numRef>
          </c:xVal>
          <c:yVal>
            <c:numRef>
              <c:f>Sheet1!$I$6:$I$12</c:f>
              <c:numCache>
                <c:formatCode>General</c:formatCode>
                <c:ptCount val="7"/>
                <c:pt idx="0">
                  <c:v>0.92759999999999998</c:v>
                </c:pt>
                <c:pt idx="1">
                  <c:v>0.92900000000000005</c:v>
                </c:pt>
                <c:pt idx="2">
                  <c:v>0.93100000000000005</c:v>
                </c:pt>
                <c:pt idx="3">
                  <c:v>0.93600000000000005</c:v>
                </c:pt>
                <c:pt idx="4">
                  <c:v>0.93700000000000006</c:v>
                </c:pt>
                <c:pt idx="5">
                  <c:v>0.93899999999999995</c:v>
                </c:pt>
                <c:pt idx="6">
                  <c:v>0.9395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D27-4660-98FF-3B99E54ADCC9}"/>
            </c:ext>
          </c:extLst>
        </c:ser>
        <c:ser>
          <c:idx val="1"/>
          <c:order val="1"/>
          <c:tx>
            <c:strRef>
              <c:f>Sheet1!$J$4:$J$5</c:f>
              <c:strCache>
                <c:ptCount val="2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Sheet1!$H$6:$H$12</c:f>
              <c:numCache>
                <c:formatCode>General</c:formatCode>
                <c:ptCount val="7"/>
                <c:pt idx="0">
                  <c:v>148</c:v>
                </c:pt>
                <c:pt idx="1">
                  <c:v>159</c:v>
                </c:pt>
                <c:pt idx="2">
                  <c:v>172</c:v>
                </c:pt>
                <c:pt idx="3">
                  <c:v>185</c:v>
                </c:pt>
                <c:pt idx="4">
                  <c:v>190</c:v>
                </c:pt>
                <c:pt idx="5">
                  <c:v>210</c:v>
                </c:pt>
                <c:pt idx="6">
                  <c:v>220</c:v>
                </c:pt>
              </c:numCache>
            </c:numRef>
          </c:xVal>
          <c:yVal>
            <c:numRef>
              <c:f>Sheet1!$J$6:$J$12</c:f>
              <c:numCache>
                <c:formatCode>General</c:formatCode>
                <c:ptCount val="7"/>
                <c:pt idx="0">
                  <c:v>0.93320000000000003</c:v>
                </c:pt>
                <c:pt idx="1">
                  <c:v>0.9345</c:v>
                </c:pt>
                <c:pt idx="2">
                  <c:v>0.93720000000000003</c:v>
                </c:pt>
                <c:pt idx="3">
                  <c:v>0.93889999999999996</c:v>
                </c:pt>
                <c:pt idx="4">
                  <c:v>0.94</c:v>
                </c:pt>
                <c:pt idx="5">
                  <c:v>0.94099999999999995</c:v>
                </c:pt>
                <c:pt idx="6">
                  <c:v>0.94199999999999995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D27-4660-98FF-3B99E54AD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133568"/>
        <c:axId val="83135488"/>
      </c:scatterChart>
      <c:valAx>
        <c:axId val="83133568"/>
        <c:scaling>
          <c:orientation val="minMax"/>
          <c:max val="240"/>
          <c:min val="14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PIAT (C°)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35488"/>
        <c:crosses val="autoZero"/>
        <c:crossBetween val="midCat"/>
        <c:majorUnit val="20"/>
      </c:valAx>
      <c:valAx>
        <c:axId val="8313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Part density (g/cm³)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335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noProof="0" dirty="0"/>
              <a:t>Part</a:t>
            </a:r>
            <a:r>
              <a:rPr lang="en-GB" baseline="0" noProof="0" dirty="0"/>
              <a:t> </a:t>
            </a:r>
            <a:r>
              <a:rPr lang="en-GB" noProof="0" dirty="0"/>
              <a:t>Density vs. PIAT </a:t>
            </a:r>
          </a:p>
        </c:rich>
      </c:tx>
      <c:layout>
        <c:manualLayout>
          <c:xMode val="edge"/>
          <c:yMode val="edge"/>
          <c:x val="0.39178833333333335"/>
          <c:y val="1.7638888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Sheet1!$I$4:$I$5</c:f>
              <c:strCache>
                <c:ptCount val="2"/>
                <c:pt idx="0">
                  <c:v>N-307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Sheet1!$H$6:$H$12</c:f>
              <c:numCache>
                <c:formatCode>General</c:formatCode>
                <c:ptCount val="7"/>
                <c:pt idx="0">
                  <c:v>148</c:v>
                </c:pt>
                <c:pt idx="1">
                  <c:v>159</c:v>
                </c:pt>
                <c:pt idx="2">
                  <c:v>172</c:v>
                </c:pt>
                <c:pt idx="3">
                  <c:v>185</c:v>
                </c:pt>
                <c:pt idx="4">
                  <c:v>190</c:v>
                </c:pt>
                <c:pt idx="5">
                  <c:v>210</c:v>
                </c:pt>
                <c:pt idx="6">
                  <c:v>220</c:v>
                </c:pt>
              </c:numCache>
            </c:numRef>
          </c:xVal>
          <c:yVal>
            <c:numRef>
              <c:f>Sheet1!$I$6:$I$12</c:f>
              <c:numCache>
                <c:formatCode>General</c:formatCode>
                <c:ptCount val="7"/>
                <c:pt idx="0">
                  <c:v>0.92759999999999998</c:v>
                </c:pt>
                <c:pt idx="1">
                  <c:v>0.92900000000000005</c:v>
                </c:pt>
                <c:pt idx="2">
                  <c:v>0.93100000000000005</c:v>
                </c:pt>
                <c:pt idx="3">
                  <c:v>0.93600000000000005</c:v>
                </c:pt>
                <c:pt idx="4">
                  <c:v>0.93700000000000006</c:v>
                </c:pt>
                <c:pt idx="5">
                  <c:v>0.93899999999999995</c:v>
                </c:pt>
                <c:pt idx="6">
                  <c:v>0.9395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D27-4660-98FF-3B99E54ADCC9}"/>
            </c:ext>
          </c:extLst>
        </c:ser>
        <c:ser>
          <c:idx val="1"/>
          <c:order val="1"/>
          <c:tx>
            <c:strRef>
              <c:f>Sheet1!$J$4:$J$5</c:f>
              <c:strCache>
                <c:ptCount val="2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Sheet1!$H$6:$H$12</c:f>
              <c:numCache>
                <c:formatCode>General</c:formatCode>
                <c:ptCount val="7"/>
                <c:pt idx="0">
                  <c:v>148</c:v>
                </c:pt>
                <c:pt idx="1">
                  <c:v>159</c:v>
                </c:pt>
                <c:pt idx="2">
                  <c:v>172</c:v>
                </c:pt>
                <c:pt idx="3">
                  <c:v>185</c:v>
                </c:pt>
                <c:pt idx="4">
                  <c:v>190</c:v>
                </c:pt>
                <c:pt idx="5">
                  <c:v>210</c:v>
                </c:pt>
                <c:pt idx="6">
                  <c:v>220</c:v>
                </c:pt>
              </c:numCache>
            </c:numRef>
          </c:xVal>
          <c:yVal>
            <c:numRef>
              <c:f>Sheet1!$J$6:$J$12</c:f>
              <c:numCache>
                <c:formatCode>General</c:formatCode>
                <c:ptCount val="7"/>
                <c:pt idx="0">
                  <c:v>0.93320000000000003</c:v>
                </c:pt>
                <c:pt idx="1">
                  <c:v>0.9345</c:v>
                </c:pt>
                <c:pt idx="2">
                  <c:v>0.93720000000000003</c:v>
                </c:pt>
                <c:pt idx="3">
                  <c:v>0.93889999999999996</c:v>
                </c:pt>
                <c:pt idx="4">
                  <c:v>0.94</c:v>
                </c:pt>
                <c:pt idx="5">
                  <c:v>0.94099999999999995</c:v>
                </c:pt>
                <c:pt idx="6">
                  <c:v>0.94199999999999995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D27-4660-98FF-3B99E54AD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133568"/>
        <c:axId val="83135488"/>
      </c:scatterChart>
      <c:valAx>
        <c:axId val="83133568"/>
        <c:scaling>
          <c:orientation val="minMax"/>
          <c:max val="240"/>
          <c:min val="14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PIAT (C°)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35488"/>
        <c:crosses val="autoZero"/>
        <c:crossBetween val="midCat"/>
        <c:majorUnit val="20"/>
      </c:valAx>
      <c:valAx>
        <c:axId val="8313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Part density (g/cm³)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335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Sheet1!$C$16</c:f>
              <c:strCache>
                <c:ptCount val="1"/>
                <c:pt idx="0">
                  <c:v>N-307</c:v>
                </c:pt>
              </c:strCache>
            </c:strRef>
          </c:tx>
          <c:spPr>
            <a:ln w="22225" cap="rnd">
              <a:solidFill>
                <a:srgbClr val="2D5D9F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2D5D9F"/>
              </a:solidFill>
              <a:ln w="9525">
                <a:solidFill>
                  <a:srgbClr val="2D5D9F"/>
                </a:solidFill>
                <a:round/>
              </a:ln>
              <a:effectLst/>
            </c:spPr>
          </c:marker>
          <c:xVal>
            <c:numRef>
              <c:f>Sheet1!$B$18:$B$32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</c:numCache>
            </c:numRef>
          </c:xVal>
          <c:yVal>
            <c:numRef>
              <c:f>Sheet1!$C$17:$C$32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60</c:v>
                </c:pt>
                <c:pt idx="4">
                  <c:v>78</c:v>
                </c:pt>
                <c:pt idx="5">
                  <c:v>65</c:v>
                </c:pt>
                <c:pt idx="6">
                  <c:v>75</c:v>
                </c:pt>
                <c:pt idx="7">
                  <c:v>66</c:v>
                </c:pt>
                <c:pt idx="8">
                  <c:v>77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99</c:v>
                </c:pt>
                <c:pt idx="14">
                  <c:v>101</c:v>
                </c:pt>
                <c:pt idx="1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888-454E-BD6E-9C976F72F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5501776"/>
        <c:axId val="1962501040"/>
      </c:scatterChart>
      <c:valAx>
        <c:axId val="1805501776"/>
        <c:scaling>
          <c:orientation val="minMax"/>
          <c:max val="22"/>
          <c:min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Cook 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501040"/>
        <c:crosses val="autoZero"/>
        <c:crossBetween val="midCat"/>
      </c:valAx>
      <c:valAx>
        <c:axId val="196250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Impact strength (J)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5017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Sheet1!$C$16</c:f>
              <c:strCache>
                <c:ptCount val="1"/>
                <c:pt idx="0">
                  <c:v>N-307</c:v>
                </c:pt>
              </c:strCache>
            </c:strRef>
          </c:tx>
          <c:spPr>
            <a:ln w="22225" cap="rnd">
              <a:solidFill>
                <a:srgbClr val="2D5D9F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2D5D9F"/>
              </a:solidFill>
              <a:ln w="9525">
                <a:solidFill>
                  <a:srgbClr val="2D5D9F"/>
                </a:solidFill>
                <a:round/>
              </a:ln>
              <a:effectLst/>
            </c:spPr>
          </c:marker>
          <c:xVal>
            <c:numRef>
              <c:f>Sheet1!$B$18:$B$32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</c:numCache>
            </c:numRef>
          </c:xVal>
          <c:yVal>
            <c:numRef>
              <c:f>Sheet1!$C$17:$C$32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60</c:v>
                </c:pt>
                <c:pt idx="4">
                  <c:v>78</c:v>
                </c:pt>
                <c:pt idx="5">
                  <c:v>65</c:v>
                </c:pt>
                <c:pt idx="6">
                  <c:v>75</c:v>
                </c:pt>
                <c:pt idx="7">
                  <c:v>66</c:v>
                </c:pt>
                <c:pt idx="8">
                  <c:v>77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99</c:v>
                </c:pt>
                <c:pt idx="14">
                  <c:v>101</c:v>
                </c:pt>
                <c:pt idx="1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888-454E-BD6E-9C976F72F4B4}"/>
            </c:ext>
          </c:extLst>
        </c:ser>
        <c:ser>
          <c:idx val="0"/>
          <c:order val="1"/>
          <c:tx>
            <c:strRef>
              <c:f>Sheet1!$D$16</c:f>
              <c:strCache>
                <c:ptCount val="1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Sheet1!$B$18:$B$32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</c:numCache>
            </c:numRef>
          </c:xVal>
          <c:yVal>
            <c:numRef>
              <c:f>Sheet1!$D$18:$D$32</c:f>
              <c:numCache>
                <c:formatCode>General</c:formatCode>
                <c:ptCount val="15"/>
                <c:pt idx="0">
                  <c:v>0</c:v>
                </c:pt>
                <c:pt idx="1">
                  <c:v>50</c:v>
                </c:pt>
                <c:pt idx="2">
                  <c:v>55</c:v>
                </c:pt>
                <c:pt idx="3">
                  <c:v>59</c:v>
                </c:pt>
                <c:pt idx="4">
                  <c:v>75</c:v>
                </c:pt>
                <c:pt idx="5">
                  <c:v>80</c:v>
                </c:pt>
                <c:pt idx="6">
                  <c:v>90</c:v>
                </c:pt>
                <c:pt idx="7">
                  <c:v>105</c:v>
                </c:pt>
                <c:pt idx="8">
                  <c:v>100</c:v>
                </c:pt>
                <c:pt idx="9">
                  <c:v>106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888-454E-BD6E-9C976F72F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5501776"/>
        <c:axId val="1962501040"/>
      </c:scatterChart>
      <c:valAx>
        <c:axId val="1805501776"/>
        <c:scaling>
          <c:orientation val="minMax"/>
          <c:max val="22"/>
          <c:min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Cook 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501040"/>
        <c:crosses val="autoZero"/>
        <c:crossBetween val="midCat"/>
      </c:valAx>
      <c:valAx>
        <c:axId val="196250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Impact strength (J)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5017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Sheet1!$C$16</c:f>
              <c:strCache>
                <c:ptCount val="1"/>
                <c:pt idx="0">
                  <c:v>N-307</c:v>
                </c:pt>
              </c:strCache>
            </c:strRef>
          </c:tx>
          <c:spPr>
            <a:ln w="22225" cap="rnd">
              <a:solidFill>
                <a:srgbClr val="2D5D9F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2D5D9F"/>
              </a:solidFill>
              <a:ln w="9525">
                <a:solidFill>
                  <a:srgbClr val="2D5D9F"/>
                </a:solidFill>
                <a:round/>
              </a:ln>
              <a:effectLst/>
            </c:spPr>
          </c:marker>
          <c:xVal>
            <c:numRef>
              <c:f>Sheet1!$B$18:$B$32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</c:numCache>
            </c:numRef>
          </c:xVal>
          <c:yVal>
            <c:numRef>
              <c:f>Sheet1!$C$17:$C$32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60</c:v>
                </c:pt>
                <c:pt idx="4">
                  <c:v>78</c:v>
                </c:pt>
                <c:pt idx="5">
                  <c:v>65</c:v>
                </c:pt>
                <c:pt idx="6">
                  <c:v>75</c:v>
                </c:pt>
                <c:pt idx="7">
                  <c:v>66</c:v>
                </c:pt>
                <c:pt idx="8">
                  <c:v>77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99</c:v>
                </c:pt>
                <c:pt idx="14">
                  <c:v>101</c:v>
                </c:pt>
                <c:pt idx="1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888-454E-BD6E-9C976F72F4B4}"/>
            </c:ext>
          </c:extLst>
        </c:ser>
        <c:ser>
          <c:idx val="0"/>
          <c:order val="1"/>
          <c:tx>
            <c:strRef>
              <c:f>Sheet1!$D$16</c:f>
              <c:strCache>
                <c:ptCount val="1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Sheet1!$B$18:$B$32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</c:numCache>
            </c:numRef>
          </c:xVal>
          <c:yVal>
            <c:numRef>
              <c:f>Sheet1!$D$18:$D$32</c:f>
              <c:numCache>
                <c:formatCode>General</c:formatCode>
                <c:ptCount val="15"/>
                <c:pt idx="0">
                  <c:v>0</c:v>
                </c:pt>
                <c:pt idx="1">
                  <c:v>50</c:v>
                </c:pt>
                <c:pt idx="2">
                  <c:v>55</c:v>
                </c:pt>
                <c:pt idx="3">
                  <c:v>59</c:v>
                </c:pt>
                <c:pt idx="4">
                  <c:v>75</c:v>
                </c:pt>
                <c:pt idx="5">
                  <c:v>80</c:v>
                </c:pt>
                <c:pt idx="6">
                  <c:v>90</c:v>
                </c:pt>
                <c:pt idx="7">
                  <c:v>105</c:v>
                </c:pt>
                <c:pt idx="8">
                  <c:v>100</c:v>
                </c:pt>
                <c:pt idx="9">
                  <c:v>106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888-454E-BD6E-9C976F72F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5501776"/>
        <c:axId val="1962501040"/>
      </c:scatterChart>
      <c:valAx>
        <c:axId val="1805501776"/>
        <c:scaling>
          <c:orientation val="minMax"/>
          <c:max val="22"/>
          <c:min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Cook 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501040"/>
        <c:crosses val="autoZero"/>
        <c:crossBetween val="midCat"/>
      </c:valAx>
      <c:valAx>
        <c:axId val="196250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Impact strength (J)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5017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Sheet1!$C$16</c:f>
              <c:strCache>
                <c:ptCount val="1"/>
                <c:pt idx="0">
                  <c:v>N-307</c:v>
                </c:pt>
              </c:strCache>
            </c:strRef>
          </c:tx>
          <c:spPr>
            <a:ln w="22225" cap="rnd">
              <a:solidFill>
                <a:srgbClr val="2D5D9F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2D5D9F"/>
              </a:solidFill>
              <a:ln w="9525">
                <a:solidFill>
                  <a:srgbClr val="2D5D9F"/>
                </a:solidFill>
                <a:round/>
              </a:ln>
              <a:effectLst/>
            </c:spPr>
          </c:marker>
          <c:xVal>
            <c:numRef>
              <c:f>Sheet1!$B$18:$B$32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</c:numCache>
            </c:numRef>
          </c:xVal>
          <c:yVal>
            <c:numRef>
              <c:f>Sheet1!$E$18:$E$32</c:f>
              <c:numCache>
                <c:formatCode>General</c:formatCode>
                <c:ptCount val="1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33</c:v>
                </c:pt>
                <c:pt idx="4">
                  <c:v>33</c:v>
                </c:pt>
                <c:pt idx="5">
                  <c:v>22</c:v>
                </c:pt>
                <c:pt idx="6">
                  <c:v>28</c:v>
                </c:pt>
                <c:pt idx="7">
                  <c:v>25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E52-4FF2-956A-9B44FE0CC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5501776"/>
        <c:axId val="1962501040"/>
      </c:scatterChart>
      <c:valAx>
        <c:axId val="1805501776"/>
        <c:scaling>
          <c:orientation val="minMax"/>
          <c:min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Cook 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501040"/>
        <c:crosses val="autoZero"/>
        <c:crossBetween val="midCat"/>
      </c:valAx>
      <c:valAx>
        <c:axId val="196250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Brittleness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5017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Sheet1!$C$16</c:f>
              <c:strCache>
                <c:ptCount val="1"/>
                <c:pt idx="0">
                  <c:v>N-307</c:v>
                </c:pt>
              </c:strCache>
            </c:strRef>
          </c:tx>
          <c:spPr>
            <a:ln w="22225" cap="rnd">
              <a:solidFill>
                <a:srgbClr val="2D5D9F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2D5D9F"/>
              </a:solidFill>
              <a:ln w="9525">
                <a:solidFill>
                  <a:srgbClr val="2D5D9F"/>
                </a:solidFill>
                <a:round/>
              </a:ln>
              <a:effectLst/>
            </c:spPr>
          </c:marker>
          <c:xVal>
            <c:numRef>
              <c:f>Sheet1!$B$18:$B$32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</c:numCache>
            </c:numRef>
          </c:xVal>
          <c:yVal>
            <c:numRef>
              <c:f>Sheet1!$E$18:$E$32</c:f>
              <c:numCache>
                <c:formatCode>General</c:formatCode>
                <c:ptCount val="1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33</c:v>
                </c:pt>
                <c:pt idx="4">
                  <c:v>33</c:v>
                </c:pt>
                <c:pt idx="5">
                  <c:v>22</c:v>
                </c:pt>
                <c:pt idx="6">
                  <c:v>28</c:v>
                </c:pt>
                <c:pt idx="7">
                  <c:v>25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E52-4FF2-956A-9B44FE0CC13F}"/>
            </c:ext>
          </c:extLst>
        </c:ser>
        <c:ser>
          <c:idx val="0"/>
          <c:order val="1"/>
          <c:tx>
            <c:strRef>
              <c:f>Sheet1!$D$16</c:f>
              <c:strCache>
                <c:ptCount val="1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Sheet1!$B$18:$B$32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</c:numCache>
            </c:numRef>
          </c:xVal>
          <c:yVal>
            <c:numRef>
              <c:f>Sheet1!$F$18:$F$32</c:f>
              <c:numCache>
                <c:formatCode>General</c:formatCode>
                <c:ptCount val="1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60</c:v>
                </c:pt>
                <c:pt idx="4">
                  <c:v>40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E52-4FF2-956A-9B44FE0CC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5501776"/>
        <c:axId val="1962501040"/>
      </c:scatterChart>
      <c:valAx>
        <c:axId val="1805501776"/>
        <c:scaling>
          <c:orientation val="minMax"/>
          <c:min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Cook 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501040"/>
        <c:crosses val="autoZero"/>
        <c:crossBetween val="midCat"/>
      </c:valAx>
      <c:valAx>
        <c:axId val="196250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Brittleness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5017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Sheet1!$C$16</c:f>
              <c:strCache>
                <c:ptCount val="1"/>
                <c:pt idx="0">
                  <c:v>N-307</c:v>
                </c:pt>
              </c:strCache>
            </c:strRef>
          </c:tx>
          <c:spPr>
            <a:ln w="22225" cap="rnd">
              <a:solidFill>
                <a:srgbClr val="2D5D9F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2D5D9F"/>
              </a:solidFill>
              <a:ln w="9525">
                <a:solidFill>
                  <a:srgbClr val="2D5D9F"/>
                </a:solidFill>
                <a:round/>
              </a:ln>
              <a:effectLst/>
            </c:spPr>
          </c:marker>
          <c:xVal>
            <c:numRef>
              <c:f>Sheet1!$B$18:$B$32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</c:numCache>
            </c:numRef>
          </c:xVal>
          <c:yVal>
            <c:numRef>
              <c:f>Sheet1!$E$18:$E$32</c:f>
              <c:numCache>
                <c:formatCode>General</c:formatCode>
                <c:ptCount val="1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33</c:v>
                </c:pt>
                <c:pt idx="4">
                  <c:v>33</c:v>
                </c:pt>
                <c:pt idx="5">
                  <c:v>22</c:v>
                </c:pt>
                <c:pt idx="6">
                  <c:v>28</c:v>
                </c:pt>
                <c:pt idx="7">
                  <c:v>25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E52-4FF2-956A-9B44FE0CC13F}"/>
            </c:ext>
          </c:extLst>
        </c:ser>
        <c:ser>
          <c:idx val="0"/>
          <c:order val="1"/>
          <c:tx>
            <c:strRef>
              <c:f>Sheet1!$D$16</c:f>
              <c:strCache>
                <c:ptCount val="1"/>
                <c:pt idx="0">
                  <c:v>Evolve N-307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Sheet1!$B$18:$B$32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</c:numCache>
            </c:numRef>
          </c:xVal>
          <c:yVal>
            <c:numRef>
              <c:f>Sheet1!$F$18:$F$32</c:f>
              <c:numCache>
                <c:formatCode>General</c:formatCode>
                <c:ptCount val="1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60</c:v>
                </c:pt>
                <c:pt idx="4">
                  <c:v>40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E52-4FF2-956A-9B44FE0CC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5501776"/>
        <c:axId val="1962501040"/>
      </c:scatterChart>
      <c:valAx>
        <c:axId val="1805501776"/>
        <c:scaling>
          <c:orientation val="minMax"/>
          <c:min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Cook 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501040"/>
        <c:crosses val="autoZero"/>
        <c:crossBetween val="midCat"/>
      </c:valAx>
      <c:valAx>
        <c:axId val="196250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/>
                  <a:t>Brittleness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5017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solidFill>
        <a:srgbClr val="2D5D9F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0.46607</cdr:x>
      <cdr:y>0.09945</cdr:y>
    </cdr:from>
    <cdr:to>
      <cdr:x>0.46607</cdr:x>
      <cdr:y>0.87255</cdr:y>
    </cdr:to>
    <cdr:cxnSp macro="">
      <cdr:nvCxnSpPr>
        <cdr:cNvPr id="2" name="Łącznik prosty 1">
          <a:extLst xmlns:a="http://schemas.openxmlformats.org/drawingml/2006/main">
            <a:ext uri="{FF2B5EF4-FFF2-40B4-BE49-F238E27FC236}">
              <a16:creationId xmlns:a16="http://schemas.microsoft.com/office/drawing/2014/main" id="{C4468E70-36B1-4B3B-A562-F7372E8357AE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5024930" y="431808"/>
          <a:ext cx="0" cy="3356658"/>
        </a:xfrm>
        <a:prstGeom xmlns:a="http://schemas.openxmlformats.org/drawingml/2006/main" prst="line">
          <a:avLst/>
        </a:prstGeom>
        <a:ln xmlns:a="http://schemas.openxmlformats.org/drawingml/2006/main" w="63500">
          <a:solidFill>
            <a:schemeClr val="accent6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1ACE737-FF43-B40E-D6C9-F88F63F47D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3A3B75-72E4-FC38-5363-88B90A78A5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D7E14-EB98-4266-959A-E7D6014C25D3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55E6AD-C50D-879C-D96A-86FF3D6C78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30FD30-F48A-F718-F45D-4230B91F36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FE4C1-C27E-48C4-9B5C-541D5B2FB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022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05223-0B7B-443F-9962-DF067BB355AE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95A94-98E6-4FA2-8C43-CE24C9E1D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026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2529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085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9392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0660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6361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2322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5013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8768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6696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637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285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456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3419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282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432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123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9730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6829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3915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91123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1047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76941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2573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11817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6078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29128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5764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98991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200" baseline="0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4017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95A94-98E6-4FA2-8C43-CE24C9E1DC4B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711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6B572-292A-0379-DC3A-9581DE669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7E9E9-DDB0-1FD6-9147-E38B821E7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C6909-090D-7A1E-D846-4FAB720B6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3DB2-1FE1-1848-B247-4BD7AA57CFC0}" type="datetime1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AF423-7AF9-A74E-EF81-56DA22048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07B6F-043A-39BC-D16E-C19688E6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9486-FA44-4A66-8C28-DCC22F1A3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496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849B477-7424-BD41-9A75-0F5149C155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728863">
            <a:off x="6508188" y="-99670"/>
            <a:ext cx="7275934" cy="7057343"/>
          </a:xfrm>
          <a:custGeom>
            <a:avLst/>
            <a:gdLst>
              <a:gd name="connsiteX0" fmla="*/ 6640891 w 7275934"/>
              <a:gd name="connsiteY0" fmla="*/ 0 h 7057343"/>
              <a:gd name="connsiteX1" fmla="*/ 7275934 w 7275934"/>
              <a:gd name="connsiteY1" fmla="*/ 0 h 7057343"/>
              <a:gd name="connsiteX2" fmla="*/ 7275934 w 7275934"/>
              <a:gd name="connsiteY2" fmla="*/ 1154452 h 7057343"/>
              <a:gd name="connsiteX3" fmla="*/ 0 w 7275934"/>
              <a:gd name="connsiteY3" fmla="*/ 54638 h 7057343"/>
              <a:gd name="connsiteX4" fmla="*/ 649692 w 7275934"/>
              <a:gd name="connsiteY4" fmla="*/ 1235721 h 7057343"/>
              <a:gd name="connsiteX5" fmla="*/ 2896125 w 7275934"/>
              <a:gd name="connsiteY5" fmla="*/ 0 h 7057343"/>
              <a:gd name="connsiteX6" fmla="*/ 4031855 w 7275934"/>
              <a:gd name="connsiteY6" fmla="*/ 0 h 7057343"/>
              <a:gd name="connsiteX7" fmla="*/ 7086439 w 7275934"/>
              <a:gd name="connsiteY7" fmla="*/ 5552964 h 7057343"/>
              <a:gd name="connsiteX8" fmla="*/ 4351610 w 7275934"/>
              <a:gd name="connsiteY8" fmla="*/ 7057343 h 7057343"/>
              <a:gd name="connsiteX9" fmla="*/ 0 w 7275934"/>
              <a:gd name="connsiteY9" fmla="*/ 7057343 h 705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5934" h="7057343">
                <a:moveTo>
                  <a:pt x="6640891" y="0"/>
                </a:moveTo>
                <a:lnTo>
                  <a:pt x="7275934" y="0"/>
                </a:lnTo>
                <a:lnTo>
                  <a:pt x="7275934" y="1154452"/>
                </a:lnTo>
                <a:close/>
                <a:moveTo>
                  <a:pt x="0" y="54638"/>
                </a:moveTo>
                <a:lnTo>
                  <a:pt x="649692" y="1235721"/>
                </a:lnTo>
                <a:lnTo>
                  <a:pt x="2896125" y="0"/>
                </a:lnTo>
                <a:lnTo>
                  <a:pt x="4031855" y="0"/>
                </a:lnTo>
                <a:lnTo>
                  <a:pt x="7086439" y="5552964"/>
                </a:lnTo>
                <a:lnTo>
                  <a:pt x="4351610" y="7057343"/>
                </a:lnTo>
                <a:lnTo>
                  <a:pt x="0" y="7057343"/>
                </a:lnTo>
                <a:close/>
              </a:path>
            </a:pathLst>
          </a:cu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15863896-7585-BB49-9732-D72212F7A2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5459" y="6427389"/>
            <a:ext cx="768611" cy="3558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48FCEA-CB7E-3E41-15AF-A7272BD22A54}"/>
              </a:ext>
            </a:extLst>
          </p:cNvPr>
          <p:cNvCxnSpPr/>
          <p:nvPr userDrawn="1"/>
        </p:nvCxnSpPr>
        <p:spPr>
          <a:xfrm>
            <a:off x="535459" y="6367849"/>
            <a:ext cx="1069271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7F8EF62-4264-610C-4401-C0D2DA96EE22}"/>
              </a:ext>
            </a:extLst>
          </p:cNvPr>
          <p:cNvSpPr/>
          <p:nvPr userDrawn="1"/>
        </p:nvSpPr>
        <p:spPr>
          <a:xfrm>
            <a:off x="11709400" y="0"/>
            <a:ext cx="482600" cy="6858000"/>
          </a:xfrm>
          <a:prstGeom prst="rect">
            <a:avLst/>
          </a:prstGeom>
          <a:solidFill>
            <a:srgbClr val="2D5D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88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A36FDB-8232-B992-91EA-264A11476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5D489-C36C-E011-F0CE-F32130571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3924A-66FD-6051-4B5A-3368C449F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83B8FD-4D9D-D341-B7E6-87C8B8E36102}" type="datetime1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8F068-B39F-D110-AD20-80A326662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74256-1532-65E4-CC94-580789A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1C9486-FA44-4A66-8C28-DCC22F1A3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77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349CE8-8026-A24C-2819-BB036145700E}"/>
              </a:ext>
            </a:extLst>
          </p:cNvPr>
          <p:cNvSpPr txBox="1"/>
          <p:nvPr/>
        </p:nvSpPr>
        <p:spPr>
          <a:xfrm>
            <a:off x="977426" y="1946504"/>
            <a:ext cx="10237147" cy="3570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i="0" u="none" strike="noStrike" baseline="0" dirty="0">
                <a:solidFill>
                  <a:srgbClr val="2D5D9F"/>
                </a:solidFill>
                <a:latin typeface="Avenir Next LT Pro" panose="020B0504020202020204" pitchFamily="34" charset="0"/>
              </a:rPr>
              <a:t>Matrix Evolve Workshop</a:t>
            </a:r>
          </a:p>
          <a:p>
            <a:r>
              <a:rPr lang="en-US" sz="6000" b="1" dirty="0" err="1">
                <a:solidFill>
                  <a:srgbClr val="2D5D9F"/>
                </a:solidFill>
                <a:latin typeface="Avenir Next LT Pro" panose="020B0504020202020204" pitchFamily="34" charset="0"/>
              </a:rPr>
              <a:t>Rotopol</a:t>
            </a:r>
            <a:r>
              <a:rPr lang="en-US" sz="6000" b="1" dirty="0">
                <a:solidFill>
                  <a:srgbClr val="2D5D9F"/>
                </a:solidFill>
                <a:latin typeface="Avenir Next LT Pro" panose="020B0504020202020204" pitchFamily="34" charset="0"/>
              </a:rPr>
              <a:t> 2025</a:t>
            </a:r>
            <a:endParaRPr lang="en-US" sz="6000" b="1" i="0" u="none" strike="noStrike" baseline="0" dirty="0">
              <a:solidFill>
                <a:srgbClr val="2D5D9F"/>
              </a:solidFill>
              <a:latin typeface="Avenir Next LT Pro" panose="020B0504020202020204" pitchFamily="34" charset="0"/>
            </a:endParaRPr>
          </a:p>
          <a:p>
            <a:endParaRPr lang="en-GB" sz="2933" b="1" noProof="0" dirty="0">
              <a:solidFill>
                <a:srgbClr val="2D5D9F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  <a:p>
            <a:r>
              <a:rPr lang="en-GB" sz="2933" b="1" noProof="0" dirty="0">
                <a:solidFill>
                  <a:srgbClr val="2D5D9F"/>
                </a:solidFill>
                <a:latin typeface="Avenir Next LT Pro" panose="020B0504020202020204" pitchFamily="34" charset="0"/>
                <a:ea typeface="+mj-ea"/>
                <a:cs typeface="+mj-cs"/>
              </a:rPr>
              <a:t>Dharana Jayawardane</a:t>
            </a:r>
          </a:p>
          <a:p>
            <a:r>
              <a:rPr lang="en-GB" sz="2933" noProof="0" dirty="0">
                <a:solidFill>
                  <a:srgbClr val="2D5D9F"/>
                </a:solidFill>
                <a:latin typeface="Avenir Next LT Pro" panose="020B0504020202020204" pitchFamily="34" charset="0"/>
                <a:ea typeface="+mj-ea"/>
                <a:cs typeface="+mj-cs"/>
              </a:rPr>
              <a:t>Technical Manager</a:t>
            </a:r>
            <a:r>
              <a:rPr kumimoji="0" lang="en-GB" sz="2933" b="0" u="none" strike="noStrike" kern="1200" cap="none" spc="0" normalizeH="0" baseline="0" noProof="0" dirty="0">
                <a:ln>
                  <a:noFill/>
                </a:ln>
                <a:solidFill>
                  <a:srgbClr val="2D5D9F"/>
                </a:solidFill>
                <a:effectLst/>
                <a:uLnTx/>
                <a:uFillTx/>
                <a:latin typeface="Avenir Next LT Pro" panose="020B0504020202020204" pitchFamily="34" charset="0"/>
                <a:ea typeface="+mj-ea"/>
                <a:cs typeface="+mj-cs"/>
              </a:rPr>
              <a:t> </a:t>
            </a:r>
            <a:br>
              <a:rPr kumimoji="0" lang="en-GB" sz="3666" b="1" i="0" u="none" strike="noStrike" kern="1200" cap="none" spc="0" normalizeH="0" baseline="0" noProof="0" dirty="0">
                <a:ln>
                  <a:noFill/>
                </a:ln>
                <a:solidFill>
                  <a:srgbClr val="2D5D9F"/>
                </a:solidFill>
                <a:effectLst/>
                <a:uLnTx/>
                <a:uFillTx/>
                <a:latin typeface="Avenir Next LT Pro" panose="020B0504020202020204" pitchFamily="34" charset="0"/>
                <a:ea typeface="+mj-ea"/>
                <a:cs typeface="+mj-cs"/>
              </a:rPr>
            </a:br>
            <a:endParaRPr lang="en-GB" noProof="0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13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4C646E-4078-CA22-C36B-28F9A582FF98}"/>
              </a:ext>
            </a:extLst>
          </p:cNvPr>
          <p:cNvSpPr txBox="1"/>
          <p:nvPr/>
        </p:nvSpPr>
        <p:spPr>
          <a:xfrm>
            <a:off x="524078" y="1688671"/>
            <a:ext cx="1072257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000" lvl="1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R</a:t>
            </a: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educing surface tension between molten polymer particles</a:t>
            </a:r>
          </a:p>
          <a:p>
            <a:pPr marL="288000" lvl="1" indent="-285750">
              <a:buFont typeface="Wingdings" panose="05000000000000000000" pitchFamily="2" charset="2"/>
              <a:buChar char="Ø"/>
            </a:pPr>
            <a:endParaRPr lang="en-GB" noProof="0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>
              <a:buFont typeface="Wingdings" panose="05000000000000000000" pitchFamily="2" charset="2"/>
              <a:buChar char="Ø"/>
            </a:pP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Acts on the sintering phase of the process</a:t>
            </a:r>
          </a:p>
          <a:p>
            <a:pPr marL="288000" lvl="1" indent="-285750">
              <a:buFont typeface="Wingdings" panose="05000000000000000000" pitchFamily="2" charset="2"/>
              <a:buChar char="Ø"/>
            </a:pPr>
            <a:endParaRPr lang="en-GB" noProof="0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>
              <a:buFont typeface="Wingdings" panose="05000000000000000000" pitchFamily="2" charset="2"/>
              <a:buChar char="Ø"/>
            </a:pP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Does not influence the viscosity (MFI) of a polymer</a:t>
            </a:r>
          </a:p>
          <a:p>
            <a:pPr marL="288000" lvl="1" indent="-285750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>
              <a:buFont typeface="Wingdings" panose="05000000000000000000" pitchFamily="2" charset="2"/>
              <a:buChar char="Ø"/>
            </a:pP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Leaves the final properties of material unchanged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5293658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EVOLVE®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16CDB4CE-346F-4E91-80A2-29B1FC930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7" y="4089329"/>
            <a:ext cx="3240001" cy="2160000"/>
          </a:xfrm>
          <a:prstGeom prst="rect">
            <a:avLst/>
          </a:prstGeom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2A241142-6DCE-4150-82B3-2565B32D2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0876" y="4089329"/>
            <a:ext cx="3240000" cy="2160000"/>
          </a:xfrm>
          <a:prstGeom prst="rect">
            <a:avLst/>
          </a:prstGeom>
        </p:spPr>
      </p:pic>
      <p:pic>
        <p:nvPicPr>
          <p:cNvPr id="13" name="Picture 18">
            <a:extLst>
              <a:ext uri="{FF2B5EF4-FFF2-40B4-BE49-F238E27FC236}">
                <a16:creationId xmlns:a16="http://schemas.microsoft.com/office/drawing/2014/main" id="{6EA1CE44-CC61-460F-8C2E-F484F0450F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8825" y="4089329"/>
            <a:ext cx="324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0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4C646E-4078-CA22-C36B-28F9A582FF98}"/>
              </a:ext>
            </a:extLst>
          </p:cNvPr>
          <p:cNvSpPr txBox="1"/>
          <p:nvPr/>
        </p:nvSpPr>
        <p:spPr>
          <a:xfrm>
            <a:off x="340660" y="2136338"/>
            <a:ext cx="110522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000" lvl="1" indent="-285750" algn="just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accent2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10-20%</a:t>
            </a:r>
            <a:r>
              <a:rPr lang="en-GB" dirty="0">
                <a:solidFill>
                  <a:schemeClr val="accent2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reduction in overall cycle time</a:t>
            </a: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potentially increase production output</a:t>
            </a: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Energy savings by </a:t>
            </a:r>
            <a:r>
              <a:rPr lang="en-GB" b="1" dirty="0">
                <a:solidFill>
                  <a:schemeClr val="accent2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10-20%</a:t>
            </a:r>
            <a:r>
              <a:rPr lang="en-GB" dirty="0">
                <a:solidFill>
                  <a:schemeClr val="accent2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reduction in gas consumption</a:t>
            </a: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Lower CO</a:t>
            </a:r>
            <a:r>
              <a:rPr lang="en-GB" baseline="-2500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2</a:t>
            </a: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emission</a:t>
            </a: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Reduction in the number of pinholes, leading to improved part quality</a:t>
            </a: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endParaRPr lang="en-GB" noProof="0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7072194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EVOLVE® - Benefits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269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4C646E-4078-CA22-C36B-28F9A582FF98}"/>
              </a:ext>
            </a:extLst>
          </p:cNvPr>
          <p:cNvSpPr txBox="1"/>
          <p:nvPr/>
        </p:nvSpPr>
        <p:spPr>
          <a:xfrm>
            <a:off x="466846" y="1659285"/>
            <a:ext cx="9115856" cy="346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Revolve® N-307 (MFI 3.5 / 0.939 g/cm</a:t>
            </a:r>
            <a:r>
              <a:rPr lang="en-GB" baseline="30000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3</a:t>
            </a: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)</a:t>
            </a: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Hexagonal 18-liter bin</a:t>
            </a: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i="1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Ferry RS1.90 </a:t>
            </a: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gas-powered oven</a:t>
            </a: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Fixed Oven Temperature</a:t>
            </a: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Varied Oven Time</a:t>
            </a:r>
          </a:p>
          <a:p>
            <a:pPr marL="0" lvl="1" indent="-3420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Optimum Condition achieved by assessing:</a:t>
            </a:r>
          </a:p>
          <a:p>
            <a:pPr marL="720000" lvl="1" indent="-3420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b="1" noProof="0" dirty="0">
                <a:solidFill>
                  <a:schemeClr val="accent2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Part Density</a:t>
            </a:r>
            <a:r>
              <a:rPr lang="en-GB" b="1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</a:p>
          <a:p>
            <a:pPr marL="720000" lvl="1" indent="-3420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b="1" noProof="0" dirty="0">
                <a:solidFill>
                  <a:schemeClr val="accent2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Impact Strength </a:t>
            </a: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(ARM-I Standard)</a:t>
            </a:r>
            <a:endParaRPr lang="en-GB" b="1" noProof="0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Experimental Study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B4E77B7-33F4-4BA4-9639-1B4F36A1C8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4"/>
          <a:stretch/>
        </p:blipFill>
        <p:spPr>
          <a:xfrm flipH="1">
            <a:off x="6532926" y="0"/>
            <a:ext cx="5192228" cy="637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18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9F89573E-F37F-1A00-2773-357C71092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61" y="3792205"/>
            <a:ext cx="3712868" cy="2475245"/>
          </a:xfrm>
          <a:prstGeom prst="rect">
            <a:avLst/>
          </a:prstGeom>
        </p:spPr>
      </p:pic>
      <p:pic>
        <p:nvPicPr>
          <p:cNvPr id="3" name="Picture 16">
            <a:extLst>
              <a:ext uri="{FF2B5EF4-FFF2-40B4-BE49-F238E27FC236}">
                <a16:creationId xmlns:a16="http://schemas.microsoft.com/office/drawing/2014/main" id="{A0FA9E1F-3D9F-71DC-4CE9-512D9B822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4684" y="3792205"/>
            <a:ext cx="3712867" cy="2475245"/>
          </a:xfrm>
          <a:prstGeom prst="rect">
            <a:avLst/>
          </a:prstGeom>
        </p:spPr>
      </p:pic>
      <p:pic>
        <p:nvPicPr>
          <p:cNvPr id="4" name="Picture 18">
            <a:extLst>
              <a:ext uri="{FF2B5EF4-FFF2-40B4-BE49-F238E27FC236}">
                <a16:creationId xmlns:a16="http://schemas.microsoft.com/office/drawing/2014/main" id="{15CED097-D874-4F22-BE9F-490A7E8CFC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6983" y="3792205"/>
            <a:ext cx="3712867" cy="2475245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1516EF80-0F5B-15BB-3EC6-1743EF30DAB3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8416478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/>
              <a:t>From Heat to Shape: The Journey of Polymer Transformation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FA7BA39-CDDB-BE67-44B9-5C800CA09B13}"/>
              </a:ext>
            </a:extLst>
          </p:cNvPr>
          <p:cNvSpPr txBox="1"/>
          <p:nvPr/>
        </p:nvSpPr>
        <p:spPr>
          <a:xfrm>
            <a:off x="340660" y="1415470"/>
            <a:ext cx="419255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</a:rPr>
              <a:t>Oven is heated up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</a:rPr>
              <a:t>Mould is taking in energy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</a:rPr>
              <a:t>Energy is transferred to the powder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</a:rPr>
              <a:t>Powder starts to melt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</a:rPr>
              <a:t>Powder to coalesce, sinter, densify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</a:rPr>
              <a:t>Cooling stage, Crystallization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D5D9F"/>
                </a:solidFill>
                <a:latin typeface="Avenir Next LT Pro" panose="020B0504020202020204" pitchFamily="34" charset="0"/>
              </a:rPr>
              <a:t>D</a:t>
            </a:r>
            <a:r>
              <a:rPr lang="en-GB" dirty="0" err="1">
                <a:solidFill>
                  <a:srgbClr val="2D5D9F"/>
                </a:solidFill>
                <a:latin typeface="Avenir Next LT Pro" panose="020B0504020202020204" pitchFamily="34" charset="0"/>
              </a:rPr>
              <a:t>emoulding</a:t>
            </a:r>
            <a:endParaRPr lang="en-GB" dirty="0">
              <a:solidFill>
                <a:srgbClr val="2D5D9F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72D203B-E638-4814-62DD-9263F1197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300" y="1145971"/>
            <a:ext cx="4525550" cy="257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33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3B21C1C6-B2B5-45D4-B45C-9EECE4DAA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53" y="369330"/>
            <a:ext cx="10578326" cy="563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30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7072194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ARM Impact test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1C1689-BD7C-48C8-9C76-CC9645925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641" y="112912"/>
            <a:ext cx="4982859" cy="66321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152522-D7A1-4165-B287-91BEAD996A2E}"/>
              </a:ext>
            </a:extLst>
          </p:cNvPr>
          <p:cNvSpPr txBox="1"/>
          <p:nvPr/>
        </p:nvSpPr>
        <p:spPr>
          <a:xfrm>
            <a:off x="457200" y="1819275"/>
            <a:ext cx="528637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Plaques conditioned at -40C</a:t>
            </a: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Dart of 4.5 kg for 3 mm plaques</a:t>
            </a: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Dart height is increased until failure</a:t>
            </a: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Failure height and mode are recorded</a:t>
            </a: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48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0574990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Ductile Vs Brittleness – Failure mode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pic>
        <p:nvPicPr>
          <p:cNvPr id="4" name="Picture 3" descr="E:\CEED October 2010\Brittle ductile pics\DSC04755.JPG">
            <a:extLst>
              <a:ext uri="{FF2B5EF4-FFF2-40B4-BE49-F238E27FC236}">
                <a16:creationId xmlns:a16="http://schemas.microsoft.com/office/drawing/2014/main" id="{8CFA1C62-E0EE-4B3C-9A1B-AD21D2E00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2" y="2046802"/>
            <a:ext cx="4780752" cy="3585564"/>
          </a:xfrm>
          <a:prstGeom prst="rect">
            <a:avLst/>
          </a:prstGeom>
          <a:noFill/>
        </p:spPr>
      </p:pic>
      <p:pic>
        <p:nvPicPr>
          <p:cNvPr id="5" name="Picture 2" descr="E:\CEED October 2010\Brittle ductile pics\DSC04754.JPG">
            <a:extLst>
              <a:ext uri="{FF2B5EF4-FFF2-40B4-BE49-F238E27FC236}">
                <a16:creationId xmlns:a16="http://schemas.microsoft.com/office/drawing/2014/main" id="{F262996C-30C1-481E-B76E-709D57E16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6449" y="2052463"/>
            <a:ext cx="4772025" cy="35790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4528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9B92D06-430B-4FBB-BC1B-32AADA2E1A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14704"/>
              </p:ext>
            </p:extLst>
          </p:nvPr>
        </p:nvGraphicFramePr>
        <p:xfrm>
          <a:off x="704850" y="1122334"/>
          <a:ext cx="9830122" cy="5531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7072194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Operating window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8E276F7-78C3-4E1D-B93A-8196FBCBE448}"/>
              </a:ext>
            </a:extLst>
          </p:cNvPr>
          <p:cNvCxnSpPr/>
          <p:nvPr/>
        </p:nvCxnSpPr>
        <p:spPr>
          <a:xfrm rot="5400000">
            <a:off x="3520480" y="3888169"/>
            <a:ext cx="3888432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6F2F68-5E76-4693-A63C-AAB603FBBBCF}"/>
              </a:ext>
            </a:extLst>
          </p:cNvPr>
          <p:cNvCxnSpPr/>
          <p:nvPr/>
        </p:nvCxnSpPr>
        <p:spPr>
          <a:xfrm rot="5400000">
            <a:off x="5697488" y="3888169"/>
            <a:ext cx="3888432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92160DC9-0CAC-448F-AFCB-F39654E279D2}"/>
              </a:ext>
            </a:extLst>
          </p:cNvPr>
          <p:cNvSpPr/>
          <p:nvPr/>
        </p:nvSpPr>
        <p:spPr>
          <a:xfrm>
            <a:off x="5464695" y="3392869"/>
            <a:ext cx="2176997" cy="1080120"/>
          </a:xfrm>
          <a:prstGeom prst="leftRightArrow">
            <a:avLst/>
          </a:prstGeom>
          <a:solidFill>
            <a:srgbClr val="00B050"/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Operating window</a:t>
            </a:r>
          </a:p>
        </p:txBody>
      </p:sp>
    </p:spTree>
    <p:extLst>
      <p:ext uri="{BB962C8B-B14F-4D97-AF65-F5344CB8AC3E}">
        <p14:creationId xmlns:p14="http://schemas.microsoft.com/office/powerpoint/2010/main" val="2247581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7072194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Part Density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pic>
        <p:nvPicPr>
          <p:cNvPr id="3074" name="Picture 2" descr="Density Meter | Density Meter Manufacturer | Labtron">
            <a:extLst>
              <a:ext uri="{FF2B5EF4-FFF2-40B4-BE49-F238E27FC236}">
                <a16:creationId xmlns:a16="http://schemas.microsoft.com/office/drawing/2014/main" id="{68C2A7A9-7C81-4804-90FD-1AF735629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854" y="1707266"/>
            <a:ext cx="3362325" cy="402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C07D24-EFCA-4D4F-B010-A2C5F1D587D6}"/>
              </a:ext>
            </a:extLst>
          </p:cNvPr>
          <p:cNvSpPr txBox="1"/>
          <p:nvPr/>
        </p:nvSpPr>
        <p:spPr>
          <a:xfrm>
            <a:off x="466725" y="2025506"/>
            <a:ext cx="52863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Plaques conditioned at room temperature</a:t>
            </a: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Water bath</a:t>
            </a:r>
          </a:p>
          <a:p>
            <a:pPr marL="0" lvl="1">
              <a:spcAft>
                <a:spcPts val="1200"/>
              </a:spcAft>
            </a:pPr>
            <a:endParaRPr lang="en-US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Moulded</a:t>
            </a:r>
            <a:r>
              <a:rPr lang="en-US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part is weighed and then submerged into solution</a:t>
            </a: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lvl="1" indent="-3420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Very quick and easy method of understanding </a:t>
            </a:r>
            <a:r>
              <a:rPr lang="en-US" dirty="0" err="1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undercured</a:t>
            </a:r>
            <a:r>
              <a:rPr lang="en-US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material and high crystallinity</a:t>
            </a: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030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Part Density vs. Cycle </a:t>
            </a:r>
            <a:r>
              <a:rPr lang="en-GB" sz="4400" b="1" dirty="0">
                <a:latin typeface="Avenir Next LT Pro" panose="020B0504020202020204" pitchFamily="34" charset="0"/>
              </a:rPr>
              <a:t>T</a:t>
            </a:r>
            <a:r>
              <a:rPr lang="en-GB" sz="4400" b="1" noProof="0" dirty="0" err="1">
                <a:latin typeface="Avenir Next LT Pro" panose="020B0504020202020204" pitchFamily="34" charset="0"/>
              </a:rPr>
              <a:t>ime</a:t>
            </a:r>
            <a:r>
              <a:rPr lang="en-GB" sz="4400" b="1" noProof="0" dirty="0">
                <a:latin typeface="Avenir Next LT Pro" panose="020B0504020202020204" pitchFamily="34" charset="0"/>
              </a:rPr>
              <a:t> 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369425"/>
              </p:ext>
            </p:extLst>
          </p:nvPr>
        </p:nvGraphicFramePr>
        <p:xfrm>
          <a:off x="530917" y="1640061"/>
          <a:ext cx="10781561" cy="4341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6560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82E0C4CD-9598-43B0-A919-56989D09F8A5}"/>
              </a:ext>
            </a:extLst>
          </p:cNvPr>
          <p:cNvSpPr/>
          <p:nvPr/>
        </p:nvSpPr>
        <p:spPr>
          <a:xfrm>
            <a:off x="5555847" y="2071869"/>
            <a:ext cx="5555848" cy="3356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C4468E70-36B1-4B3B-A562-F7372E8357AE}"/>
              </a:ext>
            </a:extLst>
          </p:cNvPr>
          <p:cNvCxnSpPr>
            <a:cxnSpLocks/>
          </p:cNvCxnSpPr>
          <p:nvPr/>
        </p:nvCxnSpPr>
        <p:spPr>
          <a:xfrm>
            <a:off x="5555848" y="2071869"/>
            <a:ext cx="0" cy="335665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0A239E1-117C-4AA9-9E80-A07253DEE76A}"/>
              </a:ext>
            </a:extLst>
          </p:cNvPr>
          <p:cNvSpPr txBox="1"/>
          <p:nvPr/>
        </p:nvSpPr>
        <p:spPr>
          <a:xfrm>
            <a:off x="5555848" y="3810964"/>
            <a:ext cx="1687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Avenir Next LT Pro" panose="020B0504020202020204" pitchFamily="34" charset="-18"/>
              </a:rPr>
              <a:t>PINHOLES-FREE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EBFB150-7E41-481B-99ED-6CB4BA8EEB4A}"/>
              </a:ext>
            </a:extLst>
          </p:cNvPr>
          <p:cNvSpPr txBox="1"/>
          <p:nvPr/>
        </p:nvSpPr>
        <p:spPr>
          <a:xfrm>
            <a:off x="4398380" y="3810964"/>
            <a:ext cx="1157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Avenir Next LT Pro" panose="020B0504020202020204" pitchFamily="34" charset="-18"/>
              </a:rPr>
              <a:t>PINHOLES</a:t>
            </a: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239345"/>
              </p:ext>
            </p:extLst>
          </p:nvPr>
        </p:nvGraphicFramePr>
        <p:xfrm>
          <a:off x="530917" y="1640061"/>
          <a:ext cx="10781561" cy="4341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2">
            <a:extLst>
              <a:ext uri="{FF2B5EF4-FFF2-40B4-BE49-F238E27FC236}">
                <a16:creationId xmlns:a16="http://schemas.microsoft.com/office/drawing/2014/main" id="{F5567F20-62E6-113D-8A4C-BBE329ADD21C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Part Density vs. Cycle </a:t>
            </a:r>
            <a:r>
              <a:rPr lang="en-GB" sz="4400" b="1" dirty="0">
                <a:latin typeface="Avenir Next LT Pro" panose="020B0504020202020204" pitchFamily="34" charset="0"/>
              </a:rPr>
              <a:t>T</a:t>
            </a:r>
            <a:r>
              <a:rPr lang="en-GB" sz="4400" b="1" noProof="0" dirty="0" err="1">
                <a:latin typeface="Avenir Next LT Pro" panose="020B0504020202020204" pitchFamily="34" charset="0"/>
              </a:rPr>
              <a:t>ime</a:t>
            </a:r>
            <a:r>
              <a:rPr lang="en-GB" sz="4400" b="1" noProof="0" dirty="0">
                <a:latin typeface="Avenir Next LT Pro" panose="020B0504020202020204" pitchFamily="34" charset="0"/>
              </a:rPr>
              <a:t> 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547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gary.nolan\Pictures\2015-06-08 Rotoplast M2-3631 N-461\Rotoplast M2-3631 N-461 001.JPG">
            <a:extLst>
              <a:ext uri="{FF2B5EF4-FFF2-40B4-BE49-F238E27FC236}">
                <a16:creationId xmlns:a16="http://schemas.microsoft.com/office/drawing/2014/main" id="{882B53D7-5F6D-79F0-CBD7-FF0C73FD96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8" r="18644"/>
          <a:stretch/>
        </p:blipFill>
        <p:spPr bwMode="auto">
          <a:xfrm>
            <a:off x="4913136" y="1070060"/>
            <a:ext cx="3919383" cy="4978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AFF348-2590-074A-E021-ABBC88909617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5293658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dirty="0"/>
              <a:t>Surface Pinholes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AB9C8DA-5861-40DF-58E3-977977A33E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056" t="38010" r="34969" b="36538"/>
          <a:stretch/>
        </p:blipFill>
        <p:spPr>
          <a:xfrm>
            <a:off x="7842298" y="2652386"/>
            <a:ext cx="3547361" cy="35728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975A7811-EB6A-12B8-6044-2F344D5583AD}"/>
              </a:ext>
            </a:extLst>
          </p:cNvPr>
          <p:cNvSpPr/>
          <p:nvPr/>
        </p:nvSpPr>
        <p:spPr>
          <a:xfrm>
            <a:off x="6184058" y="3559365"/>
            <a:ext cx="785091" cy="777592"/>
          </a:xfrm>
          <a:prstGeom prst="ellipse">
            <a:avLst/>
          </a:prstGeom>
          <a:noFill/>
          <a:ln w="412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2C39CFB-479B-8F7B-FF6B-CF956108E713}"/>
              </a:ext>
            </a:extLst>
          </p:cNvPr>
          <p:cNvSpPr txBox="1"/>
          <p:nvPr/>
        </p:nvSpPr>
        <p:spPr>
          <a:xfrm>
            <a:off x="254938" y="1528040"/>
            <a:ext cx="43522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</a:rPr>
              <a:t>Processing conditions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</a:rPr>
              <a:t>Rotomoulding Tool surface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</a:rPr>
              <a:t>Powder quality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468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D3B042E8-9B65-4B5F-B45C-6A412B5B72CE}"/>
              </a:ext>
            </a:extLst>
          </p:cNvPr>
          <p:cNvSpPr/>
          <p:nvPr/>
        </p:nvSpPr>
        <p:spPr>
          <a:xfrm>
            <a:off x="5555847" y="2071869"/>
            <a:ext cx="5555848" cy="3356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636905"/>
              </p:ext>
            </p:extLst>
          </p:nvPr>
        </p:nvGraphicFramePr>
        <p:xfrm>
          <a:off x="530917" y="1640061"/>
          <a:ext cx="10781561" cy="4341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844B332B-4E00-4B1E-9D1A-4898C29A8B78}"/>
              </a:ext>
            </a:extLst>
          </p:cNvPr>
          <p:cNvCxnSpPr>
            <a:cxnSpLocks/>
          </p:cNvCxnSpPr>
          <p:nvPr/>
        </p:nvCxnSpPr>
        <p:spPr>
          <a:xfrm>
            <a:off x="5555848" y="2071869"/>
            <a:ext cx="0" cy="335665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5BA01404-2D0C-4150-8B35-E387E4F80F69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Part Density vs. Cycle </a:t>
            </a:r>
            <a:r>
              <a:rPr lang="en-GB" sz="4400" b="1" dirty="0">
                <a:latin typeface="Avenir Next LT Pro" panose="020B0504020202020204" pitchFamily="34" charset="0"/>
              </a:rPr>
              <a:t>T</a:t>
            </a:r>
            <a:r>
              <a:rPr lang="en-GB" sz="4400" b="1" noProof="0" dirty="0" err="1">
                <a:latin typeface="Avenir Next LT Pro" panose="020B0504020202020204" pitchFamily="34" charset="0"/>
              </a:rPr>
              <a:t>ime</a:t>
            </a:r>
            <a:r>
              <a:rPr lang="en-GB" sz="4400" b="1" noProof="0" dirty="0">
                <a:latin typeface="Avenir Next LT Pro" panose="020B0504020202020204" pitchFamily="34" charset="0"/>
              </a:rPr>
              <a:t> 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402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3EAEB35-130A-4F51-86A4-A87A8DCB816D}"/>
              </a:ext>
            </a:extLst>
          </p:cNvPr>
          <p:cNvSpPr/>
          <p:nvPr/>
        </p:nvSpPr>
        <p:spPr>
          <a:xfrm>
            <a:off x="5555847" y="2071869"/>
            <a:ext cx="5555848" cy="3356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597214"/>
              </p:ext>
            </p:extLst>
          </p:nvPr>
        </p:nvGraphicFramePr>
        <p:xfrm>
          <a:off x="530917" y="1640061"/>
          <a:ext cx="10781561" cy="4341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14EA40EE-CDB4-4BA4-8CDB-6BD69CA1FB9F}"/>
              </a:ext>
            </a:extLst>
          </p:cNvPr>
          <p:cNvCxnSpPr>
            <a:cxnSpLocks/>
          </p:cNvCxnSpPr>
          <p:nvPr/>
        </p:nvCxnSpPr>
        <p:spPr>
          <a:xfrm>
            <a:off x="5555848" y="2071869"/>
            <a:ext cx="0" cy="335665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7896A630-45D6-4B60-85CE-4FD0207ABBFB}"/>
              </a:ext>
            </a:extLst>
          </p:cNvPr>
          <p:cNvCxnSpPr>
            <a:cxnSpLocks/>
          </p:cNvCxnSpPr>
          <p:nvPr/>
        </p:nvCxnSpPr>
        <p:spPr>
          <a:xfrm>
            <a:off x="4319286" y="2071869"/>
            <a:ext cx="0" cy="335665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7CD4DFDA-F910-4558-B44E-CC661CA4FE9F}"/>
              </a:ext>
            </a:extLst>
          </p:cNvPr>
          <p:cNvSpPr/>
          <p:nvPr/>
        </p:nvSpPr>
        <p:spPr>
          <a:xfrm flipH="1">
            <a:off x="4319281" y="3912243"/>
            <a:ext cx="1236547" cy="644638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D24567-63FB-C173-215F-E9CDA7D2330C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Part Density vs. Cycle </a:t>
            </a:r>
            <a:r>
              <a:rPr lang="en-GB" sz="4400" b="1" dirty="0">
                <a:latin typeface="Avenir Next LT Pro" panose="020B0504020202020204" pitchFamily="34" charset="0"/>
              </a:rPr>
              <a:t>T</a:t>
            </a:r>
            <a:r>
              <a:rPr lang="en-GB" sz="4400" b="1" noProof="0" dirty="0" err="1">
                <a:latin typeface="Avenir Next LT Pro" panose="020B0504020202020204" pitchFamily="34" charset="0"/>
              </a:rPr>
              <a:t>ime</a:t>
            </a:r>
            <a:r>
              <a:rPr lang="en-GB" sz="4400" b="1" noProof="0" dirty="0">
                <a:latin typeface="Avenir Next LT Pro" panose="020B0504020202020204" pitchFamily="34" charset="0"/>
              </a:rPr>
              <a:t> 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836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Gas Consumption – Part Density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9EE0169-0E31-443B-A8B9-78B1FADAD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574544"/>
              </p:ext>
            </p:extLst>
          </p:nvPr>
        </p:nvGraphicFramePr>
        <p:xfrm>
          <a:off x="286664" y="1272323"/>
          <a:ext cx="6447492" cy="403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2860">
                  <a:extLst>
                    <a:ext uri="{9D8B030D-6E8A-4147-A177-3AD203B41FA5}">
                      <a16:colId xmlns:a16="http://schemas.microsoft.com/office/drawing/2014/main" val="2775783543"/>
                    </a:ext>
                  </a:extLst>
                </a:gridCol>
                <a:gridCol w="1866964">
                  <a:extLst>
                    <a:ext uri="{9D8B030D-6E8A-4147-A177-3AD203B41FA5}">
                      <a16:colId xmlns:a16="http://schemas.microsoft.com/office/drawing/2014/main" val="2881301878"/>
                    </a:ext>
                  </a:extLst>
                </a:gridCol>
                <a:gridCol w="1820276">
                  <a:extLst>
                    <a:ext uri="{9D8B030D-6E8A-4147-A177-3AD203B41FA5}">
                      <a16:colId xmlns:a16="http://schemas.microsoft.com/office/drawing/2014/main" val="2283453248"/>
                    </a:ext>
                  </a:extLst>
                </a:gridCol>
                <a:gridCol w="1527392">
                  <a:extLst>
                    <a:ext uri="{9D8B030D-6E8A-4147-A177-3AD203B41FA5}">
                      <a16:colId xmlns:a16="http://schemas.microsoft.com/office/drawing/2014/main" val="591900330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PIAT (°C)</a:t>
                      </a:r>
                      <a:endParaRPr lang="en-GB" sz="1800" b="1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REVOLVE N-307</a:t>
                      </a:r>
                      <a:endParaRPr lang="en-GB" sz="1800" b="1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EVOLVE N-307</a:t>
                      </a:r>
                      <a:endParaRPr lang="en-GB" sz="1800" b="1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GAS (M³)</a:t>
                      </a:r>
                      <a:endParaRPr lang="en-GB" sz="1800" b="1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10172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120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 -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 -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0,64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09963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148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0,9276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0,9332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1,58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92555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159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0,9271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0,9345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1,72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58308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172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0,9286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0,9372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noProof="0" dirty="0">
                          <a:solidFill>
                            <a:srgbClr val="2D5D9F"/>
                          </a:solidFill>
                          <a:effectLst/>
                          <a:latin typeface="Avenir Next LT Pro" panose="020B0504020202020204" pitchFamily="34" charset="-18"/>
                        </a:rPr>
                        <a:t>1,93</a:t>
                      </a:r>
                      <a:endParaRPr lang="en-GB" sz="1800" b="0" i="0" u="none" strike="noStrike" noProof="0" dirty="0">
                        <a:solidFill>
                          <a:srgbClr val="2D5D9F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613877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185</a:t>
                      </a:r>
                      <a:endParaRPr lang="en-GB" sz="1800" b="1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0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0,9361</a:t>
                      </a:r>
                      <a:endParaRPr lang="en-GB" sz="1800" b="0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0,9389</a:t>
                      </a:r>
                      <a:endParaRPr lang="en-GB" sz="1800" b="1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noProof="0" dirty="0">
                          <a:solidFill>
                            <a:srgbClr val="0070C0"/>
                          </a:solidFill>
                          <a:effectLst/>
                          <a:latin typeface="Avenir Next LT Pro" panose="020B0504020202020204" pitchFamily="34" charset="-18"/>
                        </a:rPr>
                        <a:t>2,37</a:t>
                      </a:r>
                      <a:endParaRPr lang="en-GB" sz="1800" b="1" i="0" u="none" strike="noStrike" noProof="0" dirty="0">
                        <a:solidFill>
                          <a:srgbClr val="0070C0"/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70162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0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190</a:t>
                      </a:r>
                      <a:endParaRPr lang="en-GB" sz="1800" b="0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0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0,9370</a:t>
                      </a:r>
                      <a:endParaRPr lang="en-GB" sz="1800" b="0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0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0,9401</a:t>
                      </a:r>
                      <a:endParaRPr lang="en-GB" sz="1800" b="0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2,81</a:t>
                      </a:r>
                      <a:endParaRPr lang="en-GB" sz="1800" b="0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77478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210</a:t>
                      </a:r>
                      <a:endParaRPr lang="en-GB" sz="1800" b="1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0,9392</a:t>
                      </a:r>
                      <a:endParaRPr lang="en-GB" sz="1800" b="1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0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0,9410</a:t>
                      </a:r>
                      <a:endParaRPr lang="en-GB" sz="1800" b="0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noProof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venir Next LT Pro" panose="020B0504020202020204" pitchFamily="34" charset="-18"/>
                        </a:rPr>
                        <a:t>3,25</a:t>
                      </a:r>
                      <a:endParaRPr lang="en-GB" sz="1800" b="1" i="0" u="none" strike="noStrike" noProof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venir Next LT Pro" panose="020B0504020202020204" pitchFamily="34" charset="-18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EA7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2470933"/>
                  </a:ext>
                </a:extLst>
              </a:tr>
            </a:tbl>
          </a:graphicData>
        </a:graphic>
      </p:graphicFrame>
      <p:pic>
        <p:nvPicPr>
          <p:cNvPr id="11" name="Picture 2" descr="https://energyindustryreview.com/wp-content/uploads/2020/07/EU-Gas-Consumption-and-Production-in-Q1-2020.jpg">
            <a:extLst>
              <a:ext uri="{FF2B5EF4-FFF2-40B4-BE49-F238E27FC236}">
                <a16:creationId xmlns:a16="http://schemas.microsoft.com/office/drawing/2014/main" id="{C04A211E-1EEF-4A6B-9AE4-171127A38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80918" y="2532515"/>
            <a:ext cx="6829559" cy="3845041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4CED955-B0F2-73B7-2D51-3D4238A21C32}"/>
              </a:ext>
            </a:extLst>
          </p:cNvPr>
          <p:cNvSpPr txBox="1"/>
          <p:nvPr/>
        </p:nvSpPr>
        <p:spPr>
          <a:xfrm>
            <a:off x="7111290" y="2286581"/>
            <a:ext cx="2844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25% less gas at same part density</a:t>
            </a:r>
          </a:p>
        </p:txBody>
      </p:sp>
    </p:spTree>
    <p:extLst>
      <p:ext uri="{BB962C8B-B14F-4D97-AF65-F5344CB8AC3E}">
        <p14:creationId xmlns:p14="http://schemas.microsoft.com/office/powerpoint/2010/main" val="2569161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205786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874139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Energy Savings</a:t>
            </a:r>
          </a:p>
          <a:p>
            <a:pPr>
              <a:defRPr/>
            </a:pPr>
            <a:r>
              <a:rPr lang="en-GB" dirty="0"/>
              <a:t>P</a:t>
            </a:r>
            <a:r>
              <a:rPr lang="en-GB" sz="2800" noProof="0" dirty="0"/>
              <a:t>art </a:t>
            </a:r>
            <a:r>
              <a:rPr lang="en-GB" dirty="0"/>
              <a:t>D</a:t>
            </a:r>
            <a:r>
              <a:rPr lang="en-GB" sz="2800" noProof="0" dirty="0" err="1"/>
              <a:t>ensity</a:t>
            </a:r>
            <a:r>
              <a:rPr lang="en-GB" sz="2800" baseline="0" noProof="0" dirty="0"/>
              <a:t> vs. Oven </a:t>
            </a:r>
            <a:r>
              <a:rPr lang="en-GB" dirty="0"/>
              <a:t>T</a:t>
            </a:r>
            <a:r>
              <a:rPr lang="en-GB" sz="2800" baseline="0" noProof="0" dirty="0" err="1"/>
              <a:t>emperature</a:t>
            </a:r>
            <a:r>
              <a:rPr lang="en-GB" sz="2800" noProof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396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1F47B255-C8A3-46F2-9F74-CB3347474B66}"/>
              </a:ext>
            </a:extLst>
          </p:cNvPr>
          <p:cNvSpPr/>
          <p:nvPr/>
        </p:nvSpPr>
        <p:spPr>
          <a:xfrm>
            <a:off x="6559457" y="2496063"/>
            <a:ext cx="2478643" cy="2928551"/>
          </a:xfrm>
          <a:prstGeom prst="rect">
            <a:avLst/>
          </a:prstGeom>
          <a:pattFill prst="dkUpDiag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462422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779437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Energy Savings</a:t>
            </a:r>
          </a:p>
          <a:p>
            <a:pPr>
              <a:defRPr/>
            </a:pPr>
            <a:r>
              <a:rPr lang="en-GB" dirty="0"/>
              <a:t>P</a:t>
            </a:r>
            <a:r>
              <a:rPr lang="en-GB" sz="2800" noProof="0" dirty="0"/>
              <a:t>art </a:t>
            </a:r>
            <a:r>
              <a:rPr lang="en-GB" dirty="0"/>
              <a:t>D</a:t>
            </a:r>
            <a:r>
              <a:rPr lang="en-GB" sz="2800" noProof="0" dirty="0" err="1"/>
              <a:t>ensity</a:t>
            </a:r>
            <a:r>
              <a:rPr lang="en-GB" sz="2800" baseline="0" noProof="0" dirty="0"/>
              <a:t> vs. Oven </a:t>
            </a:r>
            <a:r>
              <a:rPr lang="en-GB" dirty="0"/>
              <a:t>T</a:t>
            </a:r>
            <a:r>
              <a:rPr lang="en-GB" sz="2800" baseline="0" noProof="0" dirty="0" err="1"/>
              <a:t>emperature</a:t>
            </a:r>
            <a:r>
              <a:rPr lang="en-GB" sz="2800" noProof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1DC694B0-F622-4A3D-BA50-735816607BC3}"/>
              </a:ext>
            </a:extLst>
          </p:cNvPr>
          <p:cNvCxnSpPr>
            <a:cxnSpLocks/>
          </p:cNvCxnSpPr>
          <p:nvPr/>
        </p:nvCxnSpPr>
        <p:spPr>
          <a:xfrm flipH="1">
            <a:off x="1184189" y="3303460"/>
            <a:ext cx="9823621" cy="0"/>
          </a:xfrm>
          <a:prstGeom prst="line">
            <a:avLst/>
          </a:prstGeom>
          <a:ln w="19050">
            <a:solidFill>
              <a:schemeClr val="accent6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B3C351EB-EAD3-482B-8061-9F64A6F17921}"/>
              </a:ext>
            </a:extLst>
          </p:cNvPr>
          <p:cNvCxnSpPr>
            <a:cxnSpLocks/>
          </p:cNvCxnSpPr>
          <p:nvPr/>
        </p:nvCxnSpPr>
        <p:spPr>
          <a:xfrm>
            <a:off x="6559457" y="2496064"/>
            <a:ext cx="0" cy="2928551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E0B53E92-2345-4A80-8989-8BD499269C3D}"/>
              </a:ext>
            </a:extLst>
          </p:cNvPr>
          <p:cNvCxnSpPr>
            <a:cxnSpLocks/>
          </p:cNvCxnSpPr>
          <p:nvPr/>
        </p:nvCxnSpPr>
        <p:spPr>
          <a:xfrm>
            <a:off x="9038107" y="2496064"/>
            <a:ext cx="0" cy="2928551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6D81B57-0FAF-4526-BBF1-FAE23A02ED22}"/>
              </a:ext>
            </a:extLst>
          </p:cNvPr>
          <p:cNvSpPr txBox="1"/>
          <p:nvPr/>
        </p:nvSpPr>
        <p:spPr>
          <a:xfrm>
            <a:off x="6319836" y="4341400"/>
            <a:ext cx="2985269" cy="601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noProof="0" dirty="0">
                <a:latin typeface="Avenir Next LT Pro" panose="020B0504020202020204" pitchFamily="34" charset="-18"/>
              </a:rPr>
              <a:t>ΔT</a:t>
            </a:r>
          </a:p>
        </p:txBody>
      </p:sp>
    </p:spTree>
    <p:extLst>
      <p:ext uri="{BB962C8B-B14F-4D97-AF65-F5344CB8AC3E}">
        <p14:creationId xmlns:p14="http://schemas.microsoft.com/office/powerpoint/2010/main" val="1061234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187213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757535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Energy Savings</a:t>
            </a:r>
          </a:p>
          <a:p>
            <a:pPr>
              <a:defRPr/>
            </a:pPr>
            <a:r>
              <a:rPr lang="en-GB" dirty="0"/>
              <a:t>P</a:t>
            </a:r>
            <a:r>
              <a:rPr lang="en-GB" sz="2800" noProof="0" dirty="0"/>
              <a:t>art </a:t>
            </a:r>
            <a:r>
              <a:rPr lang="en-GB" dirty="0"/>
              <a:t>D</a:t>
            </a:r>
            <a:r>
              <a:rPr lang="en-GB" sz="2800" noProof="0" dirty="0" err="1"/>
              <a:t>ensity</a:t>
            </a:r>
            <a:r>
              <a:rPr lang="en-GB" sz="2800" baseline="0" noProof="0" dirty="0"/>
              <a:t> vs. Oven </a:t>
            </a:r>
            <a:r>
              <a:rPr lang="en-GB" dirty="0"/>
              <a:t>T</a:t>
            </a:r>
            <a:r>
              <a:rPr lang="en-GB" sz="2800" baseline="0" noProof="0" dirty="0" err="1"/>
              <a:t>emperature</a:t>
            </a:r>
            <a:r>
              <a:rPr lang="en-GB" sz="2800" noProof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654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347534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720590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Energy Savings</a:t>
            </a:r>
          </a:p>
          <a:p>
            <a:pPr>
              <a:defRPr/>
            </a:pPr>
            <a:r>
              <a:rPr lang="en-GB" dirty="0"/>
              <a:t>P</a:t>
            </a:r>
            <a:r>
              <a:rPr lang="en-GB" sz="2800" noProof="0" dirty="0"/>
              <a:t>art </a:t>
            </a:r>
            <a:r>
              <a:rPr lang="en-GB" dirty="0"/>
              <a:t>D</a:t>
            </a:r>
            <a:r>
              <a:rPr lang="en-GB" sz="2800" noProof="0" dirty="0" err="1"/>
              <a:t>ensity</a:t>
            </a:r>
            <a:r>
              <a:rPr lang="en-GB" sz="2800" baseline="0" noProof="0" dirty="0"/>
              <a:t> vs. Oven </a:t>
            </a:r>
            <a:r>
              <a:rPr lang="en-GB" dirty="0"/>
              <a:t>T</a:t>
            </a:r>
            <a:r>
              <a:rPr lang="en-GB" sz="2800" baseline="0" noProof="0" dirty="0" err="1"/>
              <a:t>emperature</a:t>
            </a:r>
            <a:r>
              <a:rPr lang="en-GB" sz="2800" noProof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2B87895F-3219-4B5F-B77A-3A032BB63AEC}"/>
              </a:ext>
            </a:extLst>
          </p:cNvPr>
          <p:cNvCxnSpPr>
            <a:cxnSpLocks/>
          </p:cNvCxnSpPr>
          <p:nvPr/>
        </p:nvCxnSpPr>
        <p:spPr>
          <a:xfrm flipH="1">
            <a:off x="1184189" y="3315817"/>
            <a:ext cx="9823621" cy="0"/>
          </a:xfrm>
          <a:prstGeom prst="line">
            <a:avLst/>
          </a:prstGeom>
          <a:ln w="19050">
            <a:solidFill>
              <a:schemeClr val="accent6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627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289497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751985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Energy Savings</a:t>
            </a:r>
          </a:p>
          <a:p>
            <a:pPr>
              <a:defRPr/>
            </a:pPr>
            <a:r>
              <a:rPr lang="en-GB" dirty="0"/>
              <a:t>P</a:t>
            </a:r>
            <a:r>
              <a:rPr lang="en-GB" sz="2800" noProof="0" dirty="0"/>
              <a:t>art </a:t>
            </a:r>
            <a:r>
              <a:rPr lang="en-GB" dirty="0"/>
              <a:t>D</a:t>
            </a:r>
            <a:r>
              <a:rPr lang="en-GB" sz="2800" noProof="0" dirty="0" err="1"/>
              <a:t>ensity</a:t>
            </a:r>
            <a:r>
              <a:rPr lang="en-GB" sz="2800" baseline="0" noProof="0" dirty="0"/>
              <a:t> vs. Oven </a:t>
            </a:r>
            <a:r>
              <a:rPr lang="en-GB" dirty="0"/>
              <a:t>T</a:t>
            </a:r>
            <a:r>
              <a:rPr lang="en-GB" sz="2800" baseline="0" noProof="0" dirty="0" err="1"/>
              <a:t>emperature</a:t>
            </a:r>
            <a:r>
              <a:rPr lang="en-GB" sz="2800" noProof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2B87895F-3219-4B5F-B77A-3A032BB63AEC}"/>
              </a:ext>
            </a:extLst>
          </p:cNvPr>
          <p:cNvCxnSpPr>
            <a:cxnSpLocks/>
          </p:cNvCxnSpPr>
          <p:nvPr/>
        </p:nvCxnSpPr>
        <p:spPr>
          <a:xfrm flipH="1">
            <a:off x="1184189" y="3315817"/>
            <a:ext cx="9823621" cy="0"/>
          </a:xfrm>
          <a:prstGeom prst="line">
            <a:avLst/>
          </a:prstGeom>
          <a:ln w="19050">
            <a:solidFill>
              <a:schemeClr val="accent6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91089B1-622F-477B-8ABC-16B312C2762B}"/>
              </a:ext>
            </a:extLst>
          </p:cNvPr>
          <p:cNvCxnSpPr>
            <a:cxnSpLocks/>
          </p:cNvCxnSpPr>
          <p:nvPr/>
        </p:nvCxnSpPr>
        <p:spPr>
          <a:xfrm>
            <a:off x="5657413" y="2496063"/>
            <a:ext cx="0" cy="2928551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114D578F-B55B-4B63-81A2-F888961441A5}"/>
              </a:ext>
            </a:extLst>
          </p:cNvPr>
          <p:cNvCxnSpPr>
            <a:cxnSpLocks/>
          </p:cNvCxnSpPr>
          <p:nvPr/>
        </p:nvCxnSpPr>
        <p:spPr>
          <a:xfrm>
            <a:off x="8136063" y="2496063"/>
            <a:ext cx="0" cy="2928551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trzałka: w prawo 8">
            <a:extLst>
              <a:ext uri="{FF2B5EF4-FFF2-40B4-BE49-F238E27FC236}">
                <a16:creationId xmlns:a16="http://schemas.microsoft.com/office/drawing/2014/main" id="{CA7558FA-8495-4CDF-9C7E-5E4952173E36}"/>
              </a:ext>
            </a:extLst>
          </p:cNvPr>
          <p:cNvSpPr/>
          <p:nvPr/>
        </p:nvSpPr>
        <p:spPr>
          <a:xfrm flipH="1">
            <a:off x="5657412" y="3960338"/>
            <a:ext cx="2478645" cy="644638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7516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ARM Impact Strength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169BEA77-2617-4103-8C65-8B3F794DAC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827612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57898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169BEA77-2617-4103-8C65-8B3F794DAC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4993593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ARM Impact Strength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648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169BEA77-2617-4103-8C65-8B3F794DAC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911113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ARM Impact Strength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2F84A4B6-9FD0-498B-9E82-E20BA949034A}"/>
              </a:ext>
            </a:extLst>
          </p:cNvPr>
          <p:cNvCxnSpPr>
            <a:cxnSpLocks/>
          </p:cNvCxnSpPr>
          <p:nvPr/>
        </p:nvCxnSpPr>
        <p:spPr>
          <a:xfrm>
            <a:off x="8629047" y="2106593"/>
            <a:ext cx="0" cy="335665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4">
            <a:extLst>
              <a:ext uri="{FF2B5EF4-FFF2-40B4-BE49-F238E27FC236}">
                <a16:creationId xmlns:a16="http://schemas.microsoft.com/office/drawing/2014/main" id="{10AC9C68-97BA-4F12-886F-3624EC361360}"/>
              </a:ext>
            </a:extLst>
          </p:cNvPr>
          <p:cNvCxnSpPr>
            <a:cxnSpLocks/>
          </p:cNvCxnSpPr>
          <p:nvPr/>
        </p:nvCxnSpPr>
        <p:spPr>
          <a:xfrm>
            <a:off x="6127232" y="2106593"/>
            <a:ext cx="0" cy="335665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trzałka: w prawo 6">
            <a:extLst>
              <a:ext uri="{FF2B5EF4-FFF2-40B4-BE49-F238E27FC236}">
                <a16:creationId xmlns:a16="http://schemas.microsoft.com/office/drawing/2014/main" id="{C7081F6C-9865-45B7-A0E0-9AF6FCC54BCC}"/>
              </a:ext>
            </a:extLst>
          </p:cNvPr>
          <p:cNvSpPr/>
          <p:nvPr/>
        </p:nvSpPr>
        <p:spPr>
          <a:xfrm flipH="1">
            <a:off x="6127227" y="4271058"/>
            <a:ext cx="2501811" cy="644638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62034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Brittleness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1BB6B09B-310B-44AA-A36F-C87715AC98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202591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6868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Brittleness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1BB6B09B-310B-44AA-A36F-C87715AC98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9231178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11394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Brittleness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1BB6B09B-310B-44AA-A36F-C87715AC98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977186"/>
              </p:ext>
            </p:extLst>
          </p:nvPr>
        </p:nvGraphicFramePr>
        <p:xfrm>
          <a:off x="521698" y="1663861"/>
          <a:ext cx="108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7919346C-C57B-4106-9D86-CC1C4DC360C0}"/>
              </a:ext>
            </a:extLst>
          </p:cNvPr>
          <p:cNvCxnSpPr>
            <a:cxnSpLocks/>
          </p:cNvCxnSpPr>
          <p:nvPr/>
        </p:nvCxnSpPr>
        <p:spPr>
          <a:xfrm>
            <a:off x="7358037" y="2106593"/>
            <a:ext cx="0" cy="335665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9A5768B-40D6-4A2C-82EA-D27E4BF88E34}"/>
              </a:ext>
            </a:extLst>
          </p:cNvPr>
          <p:cNvCxnSpPr>
            <a:cxnSpLocks/>
          </p:cNvCxnSpPr>
          <p:nvPr/>
        </p:nvCxnSpPr>
        <p:spPr>
          <a:xfrm>
            <a:off x="5484868" y="2106593"/>
            <a:ext cx="0" cy="335665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trzałka: w prawo 6">
            <a:extLst>
              <a:ext uri="{FF2B5EF4-FFF2-40B4-BE49-F238E27FC236}">
                <a16:creationId xmlns:a16="http://schemas.microsoft.com/office/drawing/2014/main" id="{CB3FA8CF-862F-4434-8CA9-E22208DB51FB}"/>
              </a:ext>
            </a:extLst>
          </p:cNvPr>
          <p:cNvSpPr/>
          <p:nvPr/>
        </p:nvSpPr>
        <p:spPr>
          <a:xfrm flipH="1">
            <a:off x="5484868" y="3179223"/>
            <a:ext cx="1873169" cy="644638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51101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Surface Porosity Assessment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pic>
        <p:nvPicPr>
          <p:cNvPr id="9" name="Picture 20">
            <a:extLst>
              <a:ext uri="{FF2B5EF4-FFF2-40B4-BE49-F238E27FC236}">
                <a16:creationId xmlns:a16="http://schemas.microsoft.com/office/drawing/2014/main" id="{1103D512-05E5-43B6-892B-97D8EA91A7D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82" y="1562928"/>
            <a:ext cx="5307266" cy="447924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0BF18BDA-0534-4436-9CD7-B4001DFCD99D}"/>
              </a:ext>
            </a:extLst>
          </p:cNvPr>
          <p:cNvSpPr txBox="1">
            <a:spLocks/>
          </p:cNvSpPr>
          <p:nvPr/>
        </p:nvSpPr>
        <p:spPr>
          <a:xfrm>
            <a:off x="340660" y="1070060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000" b="1" noProof="0" dirty="0">
                <a:solidFill>
                  <a:schemeClr val="accent2"/>
                </a:solidFill>
                <a:latin typeface="Avenir Next LT Pro" panose="020B0504020202020204" pitchFamily="34" charset="0"/>
              </a:rPr>
              <a:t>Standard Grade			             Evolve® Grade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C8C7E74E-1114-4BAC-88A7-40F929C7C19A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"/>
          <a:stretch/>
        </p:blipFill>
        <p:spPr bwMode="auto">
          <a:xfrm>
            <a:off x="5841054" y="1562928"/>
            <a:ext cx="5522976" cy="44792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5549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0">
            <a:extLst>
              <a:ext uri="{FF2B5EF4-FFF2-40B4-BE49-F238E27FC236}">
                <a16:creationId xmlns:a16="http://schemas.microsoft.com/office/drawing/2014/main" id="{D3DD29E3-C850-4FD6-819C-FD72490ADC2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821" y="1562926"/>
            <a:ext cx="5307266" cy="445810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Cross-Section Assessment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pic>
        <p:nvPicPr>
          <p:cNvPr id="7" name="Picture 21">
            <a:extLst>
              <a:ext uri="{FF2B5EF4-FFF2-40B4-BE49-F238E27FC236}">
                <a16:creationId xmlns:a16="http://schemas.microsoft.com/office/drawing/2014/main" id="{49C0AE94-623B-4AA9-9AFA-353E1D6997A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"/>
          <a:stretch/>
        </p:blipFill>
        <p:spPr bwMode="auto">
          <a:xfrm>
            <a:off x="340660" y="1562926"/>
            <a:ext cx="5653512" cy="445810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A90E0002-974F-4C5A-AA38-2076864DEF7E}"/>
              </a:ext>
            </a:extLst>
          </p:cNvPr>
          <p:cNvSpPr txBox="1">
            <a:spLocks/>
          </p:cNvSpPr>
          <p:nvPr/>
        </p:nvSpPr>
        <p:spPr>
          <a:xfrm>
            <a:off x="340660" y="1021685"/>
            <a:ext cx="11162076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000" b="1" noProof="0" dirty="0">
                <a:solidFill>
                  <a:schemeClr val="accent2"/>
                </a:solidFill>
                <a:latin typeface="Avenir Next LT Pro" panose="020B0504020202020204" pitchFamily="34" charset="0"/>
              </a:rPr>
              <a:t>Standard Grade				</a:t>
            </a:r>
            <a:r>
              <a:rPr lang="en-GB" sz="2000" b="1" dirty="0">
                <a:solidFill>
                  <a:schemeClr val="accent2"/>
                </a:solidFill>
                <a:latin typeface="Avenir Next LT Pro" panose="020B0504020202020204" pitchFamily="34" charset="0"/>
              </a:rPr>
              <a:t>   </a:t>
            </a:r>
            <a:r>
              <a:rPr lang="en-GB" sz="2000" b="1" noProof="0" dirty="0">
                <a:solidFill>
                  <a:schemeClr val="accent2"/>
                </a:solidFill>
                <a:latin typeface="Avenir Next LT Pro" panose="020B0504020202020204" pitchFamily="34" charset="0"/>
              </a:rPr>
              <a:t>Evolve® Grade</a:t>
            </a:r>
          </a:p>
        </p:txBody>
      </p:sp>
    </p:spTree>
    <p:extLst>
      <p:ext uri="{BB962C8B-B14F-4D97-AF65-F5344CB8AC3E}">
        <p14:creationId xmlns:p14="http://schemas.microsoft.com/office/powerpoint/2010/main" val="3254841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4C646E-4078-CA22-C36B-28F9A582FF98}"/>
              </a:ext>
            </a:extLst>
          </p:cNvPr>
          <p:cNvSpPr txBox="1"/>
          <p:nvPr/>
        </p:nvSpPr>
        <p:spPr>
          <a:xfrm>
            <a:off x="340660" y="2136338"/>
            <a:ext cx="110522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000" lvl="1" indent="-285750" algn="just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accent2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10-20%</a:t>
            </a:r>
            <a:r>
              <a:rPr lang="en-GB" dirty="0">
                <a:solidFill>
                  <a:schemeClr val="accent2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reduction in overall cycle time</a:t>
            </a: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potentially increase production output</a:t>
            </a: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Energy savings by </a:t>
            </a:r>
            <a:r>
              <a:rPr lang="en-GB" b="1" dirty="0">
                <a:solidFill>
                  <a:schemeClr val="accent2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10-20%</a:t>
            </a:r>
            <a:r>
              <a:rPr lang="en-GB" dirty="0">
                <a:solidFill>
                  <a:schemeClr val="accent2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reduction in gas consumption</a:t>
            </a: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Lower CO</a:t>
            </a:r>
            <a:r>
              <a:rPr lang="en-GB" baseline="-2500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2</a:t>
            </a:r>
            <a:r>
              <a:rPr lang="en-GB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emission</a:t>
            </a: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endParaRPr lang="en-GB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r>
              <a:rPr lang="en-GB" noProof="0" dirty="0">
                <a:solidFill>
                  <a:srgbClr val="2D5D9F"/>
                </a:solidFill>
                <a:latin typeface="Avenir Next LT Pro" panose="020B05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Reduction in the number of pinholes, leading to improved part quality</a:t>
            </a:r>
          </a:p>
          <a:p>
            <a:pPr marL="288000" lvl="1" indent="-285750" algn="just">
              <a:buFont typeface="Wingdings" panose="05000000000000000000" pitchFamily="2" charset="2"/>
              <a:buChar char="Ø"/>
            </a:pPr>
            <a:endParaRPr lang="en-GB" noProof="0" dirty="0">
              <a:solidFill>
                <a:srgbClr val="2D5D9F"/>
              </a:solidFill>
              <a:latin typeface="Avenir Next LT Pro" panose="020B05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7072194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EVOLVE® - Benefits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300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4C646E-4078-CA22-C36B-28F9A582FF98}"/>
              </a:ext>
            </a:extLst>
          </p:cNvPr>
          <p:cNvSpPr txBox="1"/>
          <p:nvPr/>
        </p:nvSpPr>
        <p:spPr>
          <a:xfrm>
            <a:off x="340660" y="2074783"/>
            <a:ext cx="10944656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b="1" noProof="0" dirty="0">
                <a:solidFill>
                  <a:srgbClr val="2D5D9F"/>
                </a:solidFill>
                <a:latin typeface="Avenir Next LT Pro" panose="020B0504020202020204" pitchFamily="34" charset="0"/>
              </a:rPr>
              <a:t>Evolve® Technology can:</a:t>
            </a:r>
          </a:p>
          <a:p>
            <a:pPr marL="720000" lvl="2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000" noProof="0" dirty="0">
                <a:solidFill>
                  <a:srgbClr val="2D5D9F"/>
                </a:solidFill>
                <a:latin typeface="Avenir Next LT Pro" panose="020B0504020202020204" pitchFamily="34" charset="0"/>
              </a:rPr>
              <a:t>Reduce cycle times​</a:t>
            </a:r>
          </a:p>
          <a:p>
            <a:pPr marL="720000" lvl="2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2D5D9F"/>
                </a:solidFill>
                <a:latin typeface="Avenir Next LT Pro" panose="020B0504020202020204" pitchFamily="34" charset="0"/>
              </a:rPr>
              <a:t>Increase productivity</a:t>
            </a:r>
            <a:endParaRPr lang="en-GB" sz="2000" noProof="0" dirty="0">
              <a:solidFill>
                <a:srgbClr val="2D5D9F"/>
              </a:solidFill>
              <a:latin typeface="Avenir Next LT Pro" panose="020B0504020202020204" pitchFamily="34" charset="0"/>
            </a:endParaRPr>
          </a:p>
          <a:p>
            <a:pPr marL="720000" lvl="2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2D5D9F"/>
                </a:solidFill>
                <a:latin typeface="Avenir Next LT Pro" panose="020B0504020202020204" pitchFamily="34" charset="0"/>
              </a:rPr>
              <a:t>R</a:t>
            </a:r>
            <a:r>
              <a:rPr lang="en-GB" sz="2000" noProof="0" dirty="0">
                <a:solidFill>
                  <a:srgbClr val="2D5D9F"/>
                </a:solidFill>
                <a:latin typeface="Avenir Next LT Pro" panose="020B0504020202020204" pitchFamily="34" charset="0"/>
              </a:rPr>
              <a:t>educe gas consumption​</a:t>
            </a:r>
          </a:p>
          <a:p>
            <a:pPr marL="720000" lvl="2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2D5D9F"/>
                </a:solidFill>
                <a:latin typeface="Avenir Next LT Pro" panose="020B0504020202020204" pitchFamily="34" charset="0"/>
              </a:rPr>
              <a:t>Reduce CO2 emissions</a:t>
            </a:r>
            <a:endParaRPr lang="en-GB" sz="2000" noProof="0" dirty="0">
              <a:solidFill>
                <a:srgbClr val="2D5D9F"/>
              </a:solidFill>
              <a:latin typeface="Avenir Next LT Pro" panose="020B0504020202020204" pitchFamily="34" charset="0"/>
            </a:endParaRPr>
          </a:p>
          <a:p>
            <a:pPr marL="720000" lvl="2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2D5D9F"/>
                </a:solidFill>
                <a:latin typeface="Avenir Next LT Pro" panose="020B0504020202020204" pitchFamily="34" charset="0"/>
              </a:rPr>
              <a:t>R</a:t>
            </a:r>
            <a:r>
              <a:rPr lang="en-GB" sz="2000" noProof="0" dirty="0">
                <a:solidFill>
                  <a:srgbClr val="2D5D9F"/>
                </a:solidFill>
                <a:latin typeface="Avenir Next LT Pro" panose="020B0504020202020204" pitchFamily="34" charset="0"/>
              </a:rPr>
              <a:t>educe Porosity/Pinholes</a:t>
            </a:r>
          </a:p>
          <a:p>
            <a:pPr marL="720000" lvl="2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000" noProof="0" dirty="0">
                <a:solidFill>
                  <a:srgbClr val="2D5D9F"/>
                </a:solidFill>
                <a:latin typeface="Avenir Next LT Pro" panose="020B0504020202020204" pitchFamily="34" charset="0"/>
              </a:rPr>
              <a:t>Maintain material properties at lower energy input</a:t>
            </a:r>
          </a:p>
          <a:p>
            <a:pPr marL="720000" lvl="2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2D5D9F"/>
                </a:solidFill>
                <a:latin typeface="Avenir Next LT Pro" panose="020B0504020202020204" pitchFamily="34" charset="0"/>
              </a:rPr>
              <a:t>Be applied in the entire range of PE and PP grades by MATRIX POLYMERS </a:t>
            </a:r>
            <a:r>
              <a:rPr lang="en-GB" sz="2000" noProof="0" dirty="0">
                <a:solidFill>
                  <a:srgbClr val="2D5D9F"/>
                </a:solidFill>
                <a:latin typeface="Avenir Next LT Pro" panose="020B0504020202020204" pitchFamily="34" charset="0"/>
              </a:rPr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sz="2000" noProof="0" dirty="0">
              <a:solidFill>
                <a:srgbClr val="2D5D9F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B3AA58D-7FA2-2DB6-702D-9279226FE16D}"/>
              </a:ext>
            </a:extLst>
          </p:cNvPr>
          <p:cNvSpPr txBox="1">
            <a:spLocks/>
          </p:cNvSpPr>
          <p:nvPr/>
        </p:nvSpPr>
        <p:spPr>
          <a:xfrm>
            <a:off x="340660" y="480444"/>
            <a:ext cx="5293658" cy="58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ln>
                  <a:noFill/>
                </a:ln>
                <a:solidFill>
                  <a:srgbClr val="2D5D9F"/>
                </a:solidFill>
                <a:latin typeface="ITC Avant Garde Std Md" panose="020B06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>
                <a:latin typeface="Avenir Next LT Pro" panose="020B0504020202020204" pitchFamily="34" charset="0"/>
              </a:rPr>
              <a:t>Summary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D5D9F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103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FFEAE-8912-344F-0CD0-6AFECD13D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7B75E5-678F-BCA6-EB20-66D1B563F879}"/>
              </a:ext>
            </a:extLst>
          </p:cNvPr>
          <p:cNvSpPr txBox="1"/>
          <p:nvPr/>
        </p:nvSpPr>
        <p:spPr>
          <a:xfrm>
            <a:off x="1043412" y="670445"/>
            <a:ext cx="10479893" cy="2174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D5D9F"/>
                </a:solidFill>
                <a:effectLst/>
                <a:uLnTx/>
                <a:uFillTx/>
                <a:latin typeface="Avenir Next LT Pro" panose="020B0504020202020204" pitchFamily="34" charset="0"/>
                <a:ea typeface="+mj-ea"/>
                <a:cs typeface="+mj-cs"/>
              </a:rPr>
              <a:t>THANK YOU</a:t>
            </a:r>
            <a:r>
              <a:rPr lang="en-GB" sz="4400" b="1" dirty="0">
                <a:solidFill>
                  <a:srgbClr val="2D5D9F"/>
                </a:solidFill>
                <a:latin typeface="Avenir Next LT Pro" panose="020B0504020202020204" pitchFamily="34" charset="0"/>
                <a:ea typeface="+mj-ea"/>
                <a:cs typeface="+mj-cs"/>
              </a:rPr>
              <a:t>!</a:t>
            </a:r>
            <a:br>
              <a:rPr kumimoji="0" lang="en-GB" sz="3666" b="1" i="0" u="none" strike="noStrike" kern="1200" cap="none" spc="0" normalizeH="0" baseline="0" noProof="0" dirty="0">
                <a:ln>
                  <a:noFill/>
                </a:ln>
                <a:solidFill>
                  <a:srgbClr val="2D5D9F"/>
                </a:solidFill>
                <a:effectLst/>
                <a:uLnTx/>
                <a:uFillTx/>
                <a:latin typeface="Avenir Next LT Pro" panose="020B0504020202020204" pitchFamily="34" charset="0"/>
                <a:ea typeface="+mj-ea"/>
                <a:cs typeface="+mj-cs"/>
              </a:rPr>
            </a:br>
            <a:br>
              <a:rPr kumimoji="0" lang="en-GB" sz="3666" b="1" i="0" u="none" strike="noStrike" kern="1200" cap="none" spc="0" normalizeH="0" baseline="0" noProof="0" dirty="0">
                <a:ln>
                  <a:noFill/>
                </a:ln>
                <a:solidFill>
                  <a:srgbClr val="2D5D9F"/>
                </a:solidFill>
                <a:effectLst/>
                <a:uLnTx/>
                <a:uFillTx/>
                <a:latin typeface="Avenir Next LT Pro" panose="020B0504020202020204" pitchFamily="34" charset="0"/>
                <a:ea typeface="+mj-ea"/>
                <a:cs typeface="+mj-cs"/>
              </a:rPr>
            </a:br>
            <a:br>
              <a:rPr kumimoji="0" lang="en-GB" sz="3666" b="1" i="0" u="none" strike="noStrike" kern="1200" cap="none" spc="0" normalizeH="0" baseline="0" noProof="0" dirty="0">
                <a:ln>
                  <a:noFill/>
                </a:ln>
                <a:solidFill>
                  <a:srgbClr val="2D5D9F"/>
                </a:solidFill>
                <a:effectLst/>
                <a:uLnTx/>
                <a:uFillTx/>
                <a:latin typeface="Avenir Next LT Pro" panose="020B0504020202020204" pitchFamily="34" charset="0"/>
                <a:ea typeface="+mj-ea"/>
                <a:cs typeface="+mj-cs"/>
              </a:rPr>
            </a:br>
            <a:endParaRPr lang="en-GB" dirty="0">
              <a:latin typeface="Avenir Next LT Pro" panose="020B0504020202020204" pitchFamily="34" charset="0"/>
            </a:endParaRP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62E30DA6-18A4-6AC3-BC07-6E2BC721E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412" y="1818820"/>
            <a:ext cx="1177976" cy="1177976"/>
          </a:xfrm>
          <a:prstGeom prst="rect">
            <a:avLst/>
          </a:prstGeom>
        </p:spPr>
      </p:pic>
      <p:pic>
        <p:nvPicPr>
          <p:cNvPr id="4" name="Picture 3" descr="A picture containing window, wheel&#10;&#10;Description automatically generated">
            <a:extLst>
              <a:ext uri="{FF2B5EF4-FFF2-40B4-BE49-F238E27FC236}">
                <a16:creationId xmlns:a16="http://schemas.microsoft.com/office/drawing/2014/main" id="{65A1A89A-EBD7-FCE7-A66F-B5B15130D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412" y="3895332"/>
            <a:ext cx="1177976" cy="117797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D6B4F3-AF90-0CE5-2EA5-FF459DFD53E5}"/>
              </a:ext>
            </a:extLst>
          </p:cNvPr>
          <p:cNvSpPr/>
          <p:nvPr/>
        </p:nvSpPr>
        <p:spPr>
          <a:xfrm>
            <a:off x="2605785" y="4182413"/>
            <a:ext cx="3620158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dirty="0">
                <a:solidFill>
                  <a:srgbClr val="2D5D9F"/>
                </a:solidFill>
                <a:latin typeface="Avenir Next LT Pro" panose="020B0504020202020204" pitchFamily="34" charset="0"/>
              </a:rPr>
              <a:t>matrixpolymers.com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CFDE9E-62F0-DC1B-9FB5-29CFC7E6B098}"/>
              </a:ext>
            </a:extLst>
          </p:cNvPr>
          <p:cNvSpPr txBox="1"/>
          <p:nvPr/>
        </p:nvSpPr>
        <p:spPr>
          <a:xfrm>
            <a:off x="2540471" y="1757794"/>
            <a:ext cx="138030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noProof="0" dirty="0">
                <a:solidFill>
                  <a:srgbClr val="2D5D9F"/>
                </a:solidFill>
                <a:latin typeface="Avenir Next LT Pro" panose="020B0504020202020204" pitchFamily="34" charset="-18"/>
              </a:rPr>
              <a:t>Dharana Jayawardane</a:t>
            </a:r>
          </a:p>
          <a:p>
            <a:r>
              <a:rPr lang="en-GB" sz="2800" b="1" noProof="0" dirty="0">
                <a:solidFill>
                  <a:srgbClr val="2D5D9F"/>
                </a:solidFill>
                <a:latin typeface="Avenir Next LT Pro" panose="020B0504020202020204" pitchFamily="34" charset="-18"/>
              </a:rPr>
              <a:t>Technical Manager</a:t>
            </a:r>
          </a:p>
          <a:p>
            <a:r>
              <a:rPr lang="en-GB" sz="2800" dirty="0">
                <a:solidFill>
                  <a:srgbClr val="2D5D9F"/>
                </a:solidFill>
                <a:latin typeface="Avenir Next LT Pro" panose="020B0504020202020204" pitchFamily="34" charset="-18"/>
              </a:rPr>
              <a:t>dharana</a:t>
            </a:r>
            <a:r>
              <a:rPr lang="en-GB" sz="2800" noProof="0" dirty="0">
                <a:solidFill>
                  <a:srgbClr val="2D5D9F"/>
                </a:solidFill>
                <a:latin typeface="Avenir Next LT Pro" panose="020B0504020202020204" pitchFamily="34" charset="-18"/>
              </a:rPr>
              <a:t>.</a:t>
            </a:r>
            <a:r>
              <a:rPr lang="en-GB" sz="2800" dirty="0" err="1">
                <a:solidFill>
                  <a:srgbClr val="2D5D9F"/>
                </a:solidFill>
                <a:latin typeface="Avenir Next LT Pro" panose="020B0504020202020204" pitchFamily="34" charset="-18"/>
              </a:rPr>
              <a:t>jayawardane</a:t>
            </a:r>
            <a:r>
              <a:rPr lang="en-GB" sz="2800" noProof="0" dirty="0">
                <a:solidFill>
                  <a:srgbClr val="2D5D9F"/>
                </a:solidFill>
                <a:latin typeface="Avenir Next LT Pro" panose="020B0504020202020204" pitchFamily="34" charset="-18"/>
              </a:rPr>
              <a:t>@matrixpolymers.com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414CA1-91FF-6EB1-BEBE-D89295348A55}"/>
              </a:ext>
            </a:extLst>
          </p:cNvPr>
          <p:cNvSpPr txBox="1"/>
          <p:nvPr/>
        </p:nvSpPr>
        <p:spPr>
          <a:xfrm>
            <a:off x="2605785" y="3273641"/>
            <a:ext cx="82062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D5D9F"/>
                </a:solidFill>
                <a:latin typeface="Avenir Next LT Pro" panose="020B0504020202020204" pitchFamily="34" charset="0"/>
              </a:rPr>
              <a:t>+</a:t>
            </a:r>
            <a:r>
              <a:rPr lang="en-GB" sz="2800" noProof="0" dirty="0">
                <a:solidFill>
                  <a:srgbClr val="2D5D9F"/>
                </a:solidFill>
                <a:latin typeface="Avenir Next LT Pro" panose="020B0504020202020204" pitchFamily="34" charset="-18"/>
              </a:rPr>
              <a:t> </a:t>
            </a:r>
            <a:r>
              <a:rPr lang="en-GB" sz="2800" dirty="0">
                <a:solidFill>
                  <a:srgbClr val="2D5D9F"/>
                </a:solidFill>
                <a:latin typeface="Avenir Next LT Pro" panose="020B0504020202020204" pitchFamily="34" charset="-18"/>
              </a:rPr>
              <a:t>44 7719 910 672</a:t>
            </a:r>
            <a:endParaRPr lang="en-US" sz="2800" dirty="0">
              <a:solidFill>
                <a:srgbClr val="2D5D9F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34E9F7E1-ABA1-A18F-CD44-1A7A921F3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412" y="2898072"/>
            <a:ext cx="1114786" cy="111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85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9438</TotalTime>
  <Words>736</Words>
  <Application>Microsoft Office PowerPoint</Application>
  <PresentationFormat>Panoramiczny</PresentationFormat>
  <Paragraphs>221</Paragraphs>
  <Slides>32</Slides>
  <Notes>30</Notes>
  <HiddenSlides>2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8" baseType="lpstr">
      <vt:lpstr>Aptos</vt:lpstr>
      <vt:lpstr>Aptos Display</vt:lpstr>
      <vt:lpstr>Arial</vt:lpstr>
      <vt:lpstr>Avenir Next LT Pro</vt:lpstr>
      <vt:lpstr>Wingdings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Ranbir Kooner</dc:creator>
  <cp:lastModifiedBy>A W</cp:lastModifiedBy>
  <cp:revision>609</cp:revision>
  <dcterms:created xsi:type="dcterms:W3CDTF">2024-09-06T16:39:38Z</dcterms:created>
  <dcterms:modified xsi:type="dcterms:W3CDTF">2025-06-05T21:05:01Z</dcterms:modified>
</cp:coreProperties>
</file>